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315" r:id="rId2"/>
    <p:sldId id="316" r:id="rId3"/>
    <p:sldId id="267" r:id="rId4"/>
    <p:sldId id="333" r:id="rId5"/>
    <p:sldId id="302" r:id="rId6"/>
    <p:sldId id="297" r:id="rId7"/>
    <p:sldId id="330" r:id="rId8"/>
    <p:sldId id="331" r:id="rId9"/>
    <p:sldId id="304" r:id="rId10"/>
    <p:sldId id="322" r:id="rId11"/>
    <p:sldId id="320" r:id="rId12"/>
    <p:sldId id="323" r:id="rId13"/>
    <p:sldId id="324" r:id="rId14"/>
    <p:sldId id="325" r:id="rId15"/>
    <p:sldId id="311" r:id="rId16"/>
    <p:sldId id="305" r:id="rId17"/>
    <p:sldId id="306" r:id="rId18"/>
    <p:sldId id="287" r:id="rId19"/>
    <p:sldId id="307" r:id="rId20"/>
    <p:sldId id="334" r:id="rId21"/>
    <p:sldId id="335" r:id="rId22"/>
    <p:sldId id="328" r:id="rId23"/>
    <p:sldId id="329" r:id="rId24"/>
    <p:sldId id="318" r:id="rId25"/>
    <p:sldId id="308" r:id="rId26"/>
    <p:sldId id="336" r:id="rId27"/>
    <p:sldId id="313" r:id="rId28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ita" initials="A" lastIdx="22" clrIdx="0"/>
  <p:cmAuthor id="1" name="Bonn Peters" initials="BP" lastIdx="1" clrIdx="1">
    <p:extLst/>
  </p:cmAuthor>
  <p:cmAuthor id="2" name="FHDA FHDA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996"/>
    <a:srgbClr val="6C6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684" autoAdjust="0"/>
  </p:normalViewPr>
  <p:slideViewPr>
    <p:cSldViewPr snapToGrid="0" snapToObjects="1">
      <p:cViewPr varScale="1">
        <p:scale>
          <a:sx n="87" d="100"/>
          <a:sy n="87" d="100"/>
        </p:scale>
        <p:origin x="-13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tags" Target="tags/tag1.xml"/><Relationship Id="rId32" Type="http://schemas.openxmlformats.org/officeDocument/2006/relationships/commentAuthors" Target="commentAuthor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2-01T07:04:25.439" idx="2">
    <p:pos x="10" y="10"/>
    <p:text>put it back to to original spacing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E5BA8-94EF-42DC-A5FF-08B600F7DC9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911C1D-1D92-4E84-AFD0-5ACE445EFB49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000" dirty="0" smtClean="0"/>
            <a:t>Novice Online Learners</a:t>
          </a:r>
          <a:endParaRPr lang="en-US" sz="2000" dirty="0"/>
        </a:p>
      </dgm:t>
    </dgm:pt>
    <dgm:pt modelId="{BECDB826-2CD9-46E1-AFA0-D875DAE3B85F}" type="parTrans" cxnId="{138AC4D7-8E9C-4692-B0BC-DE9BE7D833CF}">
      <dgm:prSet/>
      <dgm:spPr/>
      <dgm:t>
        <a:bodyPr/>
        <a:lstStyle/>
        <a:p>
          <a:endParaRPr lang="en-US"/>
        </a:p>
      </dgm:t>
    </dgm:pt>
    <dgm:pt modelId="{D6BD1EB8-4518-46D9-A484-F72A50ED00B1}" type="sibTrans" cxnId="{138AC4D7-8E9C-4692-B0BC-DE9BE7D833CF}">
      <dgm:prSet/>
      <dgm:spPr/>
      <dgm:t>
        <a:bodyPr/>
        <a:lstStyle/>
        <a:p>
          <a:endParaRPr lang="en-US"/>
        </a:p>
      </dgm:t>
    </dgm:pt>
    <dgm:pt modelId="{223435BD-7C13-4763-8217-4571C34C6582}">
      <dgm:prSet phldrT="[Text]" custT="1"/>
      <dgm:spPr>
        <a:ln>
          <a:solidFill>
            <a:schemeClr val="accent5">
              <a:lumMod val="75000"/>
            </a:schemeClr>
          </a:solidFill>
        </a:ln>
      </dgm:spPr>
      <dgm:t>
        <a:bodyPr anchor="t"/>
        <a:lstStyle/>
        <a:p>
          <a:pPr algn="ctr"/>
          <a:r>
            <a:rPr lang="en-US" sz="1400" dirty="0" smtClean="0"/>
            <a:t>Smarter Measure</a:t>
          </a:r>
          <a:br>
            <a:rPr lang="en-US" sz="1400" dirty="0" smtClean="0"/>
          </a:br>
          <a:r>
            <a:rPr lang="en-US" sz="1400" dirty="0" smtClean="0"/>
            <a:t/>
          </a:r>
          <a:br>
            <a:rPr lang="en-US" sz="1400" dirty="0" smtClean="0"/>
          </a:br>
          <a:r>
            <a:rPr lang="en-US" sz="1400" dirty="0" smtClean="0"/>
            <a:t>Overview Of Online Learning</a:t>
          </a:r>
          <a:br>
            <a:rPr lang="en-US" sz="1400" dirty="0" smtClean="0"/>
          </a:br>
          <a:r>
            <a:rPr lang="en-US" sz="1400" dirty="0" smtClean="0"/>
            <a:t/>
          </a:r>
          <a:br>
            <a:rPr lang="en-US" sz="1400" dirty="0" smtClean="0"/>
          </a:br>
          <a:r>
            <a:rPr lang="en-US" sz="1400" dirty="0" smtClean="0"/>
            <a:t>Tech Ready</a:t>
          </a:r>
          <a:br>
            <a:rPr lang="en-US" sz="1400" dirty="0" smtClean="0"/>
          </a:br>
          <a:r>
            <a:rPr lang="en-US" sz="1400" dirty="0" smtClean="0"/>
            <a:t/>
          </a:r>
          <a:br>
            <a:rPr lang="en-US" sz="1400" dirty="0" smtClean="0"/>
          </a:br>
          <a:r>
            <a:rPr lang="en-US" sz="1400" dirty="0" smtClean="0"/>
            <a:t>Becoming an Effective Online Learner</a:t>
          </a:r>
        </a:p>
        <a:p>
          <a:pPr algn="l"/>
          <a:r>
            <a:rPr lang="en-US" sz="1400" dirty="0" smtClean="0"/>
            <a:t>Organizational &amp; Study Skills</a:t>
          </a:r>
        </a:p>
        <a:p>
          <a:pPr algn="l"/>
          <a:r>
            <a:rPr lang="en-US" sz="1400" dirty="0" smtClean="0"/>
            <a:t>Time Management</a:t>
          </a:r>
        </a:p>
        <a:p>
          <a:pPr algn="ctr"/>
          <a:r>
            <a:rPr lang="en-US" sz="1400" dirty="0" smtClean="0"/>
            <a:t>Communication Skills</a:t>
          </a:r>
        </a:p>
        <a:p>
          <a:pPr algn="l"/>
          <a:r>
            <a:rPr lang="en-US" sz="1400" dirty="0" smtClean="0"/>
            <a:t>Online Reading Strategies</a:t>
          </a:r>
        </a:p>
        <a:p>
          <a:pPr algn="ctr"/>
          <a:r>
            <a:rPr lang="en-US" sz="1400" dirty="0" smtClean="0"/>
            <a:t> </a:t>
          </a:r>
          <a:endParaRPr lang="en-US" sz="1400" dirty="0"/>
        </a:p>
      </dgm:t>
    </dgm:pt>
    <dgm:pt modelId="{EE3F2EBA-0454-4BD1-8F8D-92B5AA013D20}" type="parTrans" cxnId="{7265DF58-2FF7-498F-955A-287327771076}">
      <dgm:prSet/>
      <dgm:spPr/>
      <dgm:t>
        <a:bodyPr/>
        <a:lstStyle/>
        <a:p>
          <a:endParaRPr lang="en-US"/>
        </a:p>
      </dgm:t>
    </dgm:pt>
    <dgm:pt modelId="{8075C092-208E-4047-B108-18173537DE80}" type="sibTrans" cxnId="{7265DF58-2FF7-498F-955A-287327771076}">
      <dgm:prSet/>
      <dgm:spPr/>
      <dgm:t>
        <a:bodyPr/>
        <a:lstStyle/>
        <a:p>
          <a:endParaRPr lang="en-US"/>
        </a:p>
      </dgm:t>
    </dgm:pt>
    <dgm:pt modelId="{F2BCBF7F-BA5C-415C-9D96-F7765FA4E251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000" dirty="0" smtClean="0"/>
            <a:t>Experienced Online Learners</a:t>
          </a:r>
          <a:endParaRPr lang="en-US" sz="2000" dirty="0"/>
        </a:p>
      </dgm:t>
    </dgm:pt>
    <dgm:pt modelId="{25C04C9F-E005-4E84-8C68-847394B734A0}" type="parTrans" cxnId="{D198C107-4FB1-4302-8153-3CB46D65AD55}">
      <dgm:prSet/>
      <dgm:spPr/>
      <dgm:t>
        <a:bodyPr/>
        <a:lstStyle/>
        <a:p>
          <a:endParaRPr lang="en-US"/>
        </a:p>
      </dgm:t>
    </dgm:pt>
    <dgm:pt modelId="{FBC7BD5A-D352-4E94-96E4-2A1339C492BA}" type="sibTrans" cxnId="{D198C107-4FB1-4302-8153-3CB46D65AD55}">
      <dgm:prSet/>
      <dgm:spPr/>
      <dgm:t>
        <a:bodyPr/>
        <a:lstStyle/>
        <a:p>
          <a:endParaRPr lang="en-US"/>
        </a:p>
      </dgm:t>
    </dgm:pt>
    <dgm:pt modelId="{87DC1798-4193-4763-B49E-3E74B93330A5}">
      <dgm:prSet phldrT="[Text]" custT="1"/>
      <dgm:spPr>
        <a:ln>
          <a:solidFill>
            <a:schemeClr val="accent5">
              <a:lumMod val="75000"/>
            </a:schemeClr>
          </a:solidFill>
        </a:ln>
      </dgm:spPr>
      <dgm:t>
        <a:bodyPr anchor="t"/>
        <a:lstStyle/>
        <a:p>
          <a:r>
            <a:rPr lang="en-US" sz="1400" dirty="0" smtClean="0"/>
            <a:t>Education Planning</a:t>
          </a:r>
        </a:p>
        <a:p>
          <a:endParaRPr lang="en-US" sz="1400" dirty="0" smtClean="0"/>
        </a:p>
        <a:p>
          <a:r>
            <a:rPr lang="en-US" sz="1400" dirty="0" smtClean="0"/>
            <a:t>Career Planning</a:t>
          </a:r>
        </a:p>
        <a:p>
          <a:endParaRPr lang="en-US" sz="1400" dirty="0" smtClean="0"/>
        </a:p>
        <a:p>
          <a:r>
            <a:rPr lang="en-US" sz="1400" dirty="0" smtClean="0"/>
            <a:t>Instructional Support</a:t>
          </a:r>
          <a:br>
            <a:rPr lang="en-US" sz="1400" dirty="0" smtClean="0"/>
          </a:br>
          <a:endParaRPr lang="en-US" sz="1400" dirty="0" smtClean="0"/>
        </a:p>
        <a:p>
          <a:r>
            <a:rPr lang="en-US" sz="1400" dirty="0" smtClean="0"/>
            <a:t>Personal Support</a:t>
          </a:r>
        </a:p>
        <a:p>
          <a:endParaRPr lang="en-US" sz="1400" dirty="0" smtClean="0"/>
        </a:p>
        <a:p>
          <a:r>
            <a:rPr lang="en-US" sz="1400" dirty="0" smtClean="0"/>
            <a:t>Financial Planning</a:t>
          </a:r>
        </a:p>
        <a:p>
          <a:r>
            <a:rPr lang="en-US" sz="1400" dirty="0" smtClean="0"/>
            <a:t/>
          </a:r>
          <a:br>
            <a:rPr lang="en-US" sz="1400" dirty="0" smtClean="0"/>
          </a:br>
          <a:r>
            <a:rPr lang="en-US" sz="1400" dirty="0" smtClean="0"/>
            <a:t/>
          </a:r>
          <a:br>
            <a:rPr lang="en-US" sz="1400" dirty="0" smtClean="0"/>
          </a:br>
          <a:endParaRPr lang="en-US" sz="1400" dirty="0"/>
        </a:p>
      </dgm:t>
    </dgm:pt>
    <dgm:pt modelId="{51423A24-8BCB-4F22-BD04-CD9E197884CA}" type="parTrans" cxnId="{B3275622-E454-441A-BF33-82F967A1B6B4}">
      <dgm:prSet/>
      <dgm:spPr/>
      <dgm:t>
        <a:bodyPr/>
        <a:lstStyle/>
        <a:p>
          <a:endParaRPr lang="en-US"/>
        </a:p>
      </dgm:t>
    </dgm:pt>
    <dgm:pt modelId="{C9F693AE-5363-48CE-88ED-BD220B31E8F5}" type="sibTrans" cxnId="{B3275622-E454-441A-BF33-82F967A1B6B4}">
      <dgm:prSet/>
      <dgm:spPr/>
      <dgm:t>
        <a:bodyPr/>
        <a:lstStyle/>
        <a:p>
          <a:endParaRPr lang="en-US"/>
        </a:p>
      </dgm:t>
    </dgm:pt>
    <dgm:pt modelId="{A5AD326D-E15D-46FF-9BF0-A6F4F195C0CD}" type="pres">
      <dgm:prSet presAssocID="{A6DE5BA8-94EF-42DC-A5FF-08B600F7DC9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F2475DD-1E30-437D-8178-4774D38075EB}" type="pres">
      <dgm:prSet presAssocID="{DE911C1D-1D92-4E84-AFD0-5ACE445EFB49}" presName="root" presStyleCnt="0"/>
      <dgm:spPr/>
    </dgm:pt>
    <dgm:pt modelId="{CC25DAAD-6887-4D5B-A280-52F040BE2330}" type="pres">
      <dgm:prSet presAssocID="{DE911C1D-1D92-4E84-AFD0-5ACE445EFB49}" presName="rootComposite" presStyleCnt="0"/>
      <dgm:spPr/>
    </dgm:pt>
    <dgm:pt modelId="{0B4CE5A3-3FFF-483E-8440-F5E92BAB39AF}" type="pres">
      <dgm:prSet presAssocID="{DE911C1D-1D92-4E84-AFD0-5ACE445EFB49}" presName="rootText" presStyleLbl="node1" presStyleIdx="0" presStyleCnt="2" custScaleY="125494" custLinFactNeighborX="-71676" custLinFactNeighborY="300"/>
      <dgm:spPr/>
      <dgm:t>
        <a:bodyPr/>
        <a:lstStyle/>
        <a:p>
          <a:endParaRPr lang="en-US"/>
        </a:p>
      </dgm:t>
    </dgm:pt>
    <dgm:pt modelId="{6994CE76-346B-4D8C-A0A0-A2B421EF3188}" type="pres">
      <dgm:prSet presAssocID="{DE911C1D-1D92-4E84-AFD0-5ACE445EFB49}" presName="rootConnector" presStyleLbl="node1" presStyleIdx="0" presStyleCnt="2"/>
      <dgm:spPr/>
      <dgm:t>
        <a:bodyPr/>
        <a:lstStyle/>
        <a:p>
          <a:endParaRPr lang="en-US"/>
        </a:p>
      </dgm:t>
    </dgm:pt>
    <dgm:pt modelId="{A7005674-64C0-4499-A18F-AC7E379CC223}" type="pres">
      <dgm:prSet presAssocID="{DE911C1D-1D92-4E84-AFD0-5ACE445EFB49}" presName="childShape" presStyleCnt="0"/>
      <dgm:spPr/>
    </dgm:pt>
    <dgm:pt modelId="{483B6A7A-EE94-485B-A97F-D3512041AEE6}" type="pres">
      <dgm:prSet presAssocID="{EE3F2EBA-0454-4BD1-8F8D-92B5AA013D20}" presName="Name13" presStyleLbl="parChTrans1D2" presStyleIdx="0" presStyleCnt="2"/>
      <dgm:spPr/>
      <dgm:t>
        <a:bodyPr/>
        <a:lstStyle/>
        <a:p>
          <a:endParaRPr lang="en-US"/>
        </a:p>
      </dgm:t>
    </dgm:pt>
    <dgm:pt modelId="{A4A001C1-85EF-485C-B30E-80E4B5349CAF}" type="pres">
      <dgm:prSet presAssocID="{223435BD-7C13-4763-8217-4571C34C6582}" presName="childText" presStyleLbl="bgAcc1" presStyleIdx="0" presStyleCnt="2" custScaleX="116325" custScaleY="321679" custLinFactNeighborX="-914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680F2A-D0AC-49C9-A0C1-DC656E554A46}" type="pres">
      <dgm:prSet presAssocID="{F2BCBF7F-BA5C-415C-9D96-F7765FA4E251}" presName="root" presStyleCnt="0"/>
      <dgm:spPr/>
    </dgm:pt>
    <dgm:pt modelId="{E5E03C10-5295-445D-AFDA-FCE6409FD7DF}" type="pres">
      <dgm:prSet presAssocID="{F2BCBF7F-BA5C-415C-9D96-F7765FA4E251}" presName="rootComposite" presStyleCnt="0"/>
      <dgm:spPr/>
    </dgm:pt>
    <dgm:pt modelId="{97995F88-930E-4B94-A1E2-EB67FD1B2B73}" type="pres">
      <dgm:prSet presAssocID="{F2BCBF7F-BA5C-415C-9D96-F7765FA4E251}" presName="rootText" presStyleLbl="node1" presStyleIdx="1" presStyleCnt="2" custScaleY="125596" custLinFactNeighborX="-73200"/>
      <dgm:spPr/>
      <dgm:t>
        <a:bodyPr/>
        <a:lstStyle/>
        <a:p>
          <a:endParaRPr lang="en-US"/>
        </a:p>
      </dgm:t>
    </dgm:pt>
    <dgm:pt modelId="{756DC707-1D03-4BCF-9713-BE0B9812F13C}" type="pres">
      <dgm:prSet presAssocID="{F2BCBF7F-BA5C-415C-9D96-F7765FA4E251}" presName="rootConnector" presStyleLbl="node1" presStyleIdx="1" presStyleCnt="2"/>
      <dgm:spPr/>
      <dgm:t>
        <a:bodyPr/>
        <a:lstStyle/>
        <a:p>
          <a:endParaRPr lang="en-US"/>
        </a:p>
      </dgm:t>
    </dgm:pt>
    <dgm:pt modelId="{E1DFBE83-9AD0-4B76-A3CC-E26A604C8E3E}" type="pres">
      <dgm:prSet presAssocID="{F2BCBF7F-BA5C-415C-9D96-F7765FA4E251}" presName="childShape" presStyleCnt="0"/>
      <dgm:spPr/>
    </dgm:pt>
    <dgm:pt modelId="{DBC20FED-2805-4867-B1B8-7BBDC6BCBF14}" type="pres">
      <dgm:prSet presAssocID="{51423A24-8BCB-4F22-BD04-CD9E197884CA}" presName="Name13" presStyleLbl="parChTrans1D2" presStyleIdx="1" presStyleCnt="2"/>
      <dgm:spPr/>
      <dgm:t>
        <a:bodyPr/>
        <a:lstStyle/>
        <a:p>
          <a:endParaRPr lang="en-US"/>
        </a:p>
      </dgm:t>
    </dgm:pt>
    <dgm:pt modelId="{80982439-41D7-4700-ABD5-064B485FD5C9}" type="pres">
      <dgm:prSet presAssocID="{87DC1798-4193-4763-B49E-3E74B93330A5}" presName="childText" presStyleLbl="bgAcc1" presStyleIdx="1" presStyleCnt="2" custScaleX="122210" custScaleY="323279" custLinFactNeighborX="-91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4A72E3-0354-0947-8FAC-0F810B578573}" type="presOf" srcId="{DE911C1D-1D92-4E84-AFD0-5ACE445EFB49}" destId="{6994CE76-346B-4D8C-A0A0-A2B421EF3188}" srcOrd="1" destOrd="0" presId="urn:microsoft.com/office/officeart/2005/8/layout/hierarchy3"/>
    <dgm:cxn modelId="{B3275622-E454-441A-BF33-82F967A1B6B4}" srcId="{F2BCBF7F-BA5C-415C-9D96-F7765FA4E251}" destId="{87DC1798-4193-4763-B49E-3E74B93330A5}" srcOrd="0" destOrd="0" parTransId="{51423A24-8BCB-4F22-BD04-CD9E197884CA}" sibTransId="{C9F693AE-5363-48CE-88ED-BD220B31E8F5}"/>
    <dgm:cxn modelId="{F6A66F46-B72C-2043-BAB2-A35C06353FE8}" type="presOf" srcId="{223435BD-7C13-4763-8217-4571C34C6582}" destId="{A4A001C1-85EF-485C-B30E-80E4B5349CAF}" srcOrd="0" destOrd="0" presId="urn:microsoft.com/office/officeart/2005/8/layout/hierarchy3"/>
    <dgm:cxn modelId="{DA1747FD-D803-3A4B-8EEE-C88A277EF81E}" type="presOf" srcId="{A6DE5BA8-94EF-42DC-A5FF-08B600F7DC9D}" destId="{A5AD326D-E15D-46FF-9BF0-A6F4F195C0CD}" srcOrd="0" destOrd="0" presId="urn:microsoft.com/office/officeart/2005/8/layout/hierarchy3"/>
    <dgm:cxn modelId="{138AC4D7-8E9C-4692-B0BC-DE9BE7D833CF}" srcId="{A6DE5BA8-94EF-42DC-A5FF-08B600F7DC9D}" destId="{DE911C1D-1D92-4E84-AFD0-5ACE445EFB49}" srcOrd="0" destOrd="0" parTransId="{BECDB826-2CD9-46E1-AFA0-D875DAE3B85F}" sibTransId="{D6BD1EB8-4518-46D9-A484-F72A50ED00B1}"/>
    <dgm:cxn modelId="{CF67F9D2-1250-E54D-A1AC-D504F8CDD9F6}" type="presOf" srcId="{F2BCBF7F-BA5C-415C-9D96-F7765FA4E251}" destId="{97995F88-930E-4B94-A1E2-EB67FD1B2B73}" srcOrd="0" destOrd="0" presId="urn:microsoft.com/office/officeart/2005/8/layout/hierarchy3"/>
    <dgm:cxn modelId="{D198C107-4FB1-4302-8153-3CB46D65AD55}" srcId="{A6DE5BA8-94EF-42DC-A5FF-08B600F7DC9D}" destId="{F2BCBF7F-BA5C-415C-9D96-F7765FA4E251}" srcOrd="1" destOrd="0" parTransId="{25C04C9F-E005-4E84-8C68-847394B734A0}" sibTransId="{FBC7BD5A-D352-4E94-96E4-2A1339C492BA}"/>
    <dgm:cxn modelId="{E939D7C3-A93B-724D-B1A3-71407E3F9020}" type="presOf" srcId="{EE3F2EBA-0454-4BD1-8F8D-92B5AA013D20}" destId="{483B6A7A-EE94-485B-A97F-D3512041AEE6}" srcOrd="0" destOrd="0" presId="urn:microsoft.com/office/officeart/2005/8/layout/hierarchy3"/>
    <dgm:cxn modelId="{C70CCD32-D1A2-1548-B919-5891F938DC0F}" type="presOf" srcId="{DE911C1D-1D92-4E84-AFD0-5ACE445EFB49}" destId="{0B4CE5A3-3FFF-483E-8440-F5E92BAB39AF}" srcOrd="0" destOrd="0" presId="urn:microsoft.com/office/officeart/2005/8/layout/hierarchy3"/>
    <dgm:cxn modelId="{72DEB1EE-69B1-EC4A-9B89-8DCB2D80674C}" type="presOf" srcId="{87DC1798-4193-4763-B49E-3E74B93330A5}" destId="{80982439-41D7-4700-ABD5-064B485FD5C9}" srcOrd="0" destOrd="0" presId="urn:microsoft.com/office/officeart/2005/8/layout/hierarchy3"/>
    <dgm:cxn modelId="{413325FF-54DA-A14A-8076-14073344B472}" type="presOf" srcId="{51423A24-8BCB-4F22-BD04-CD9E197884CA}" destId="{DBC20FED-2805-4867-B1B8-7BBDC6BCBF14}" srcOrd="0" destOrd="0" presId="urn:microsoft.com/office/officeart/2005/8/layout/hierarchy3"/>
    <dgm:cxn modelId="{7265DF58-2FF7-498F-955A-287327771076}" srcId="{DE911C1D-1D92-4E84-AFD0-5ACE445EFB49}" destId="{223435BD-7C13-4763-8217-4571C34C6582}" srcOrd="0" destOrd="0" parTransId="{EE3F2EBA-0454-4BD1-8F8D-92B5AA013D20}" sibTransId="{8075C092-208E-4047-B108-18173537DE80}"/>
    <dgm:cxn modelId="{44AEF77E-CA3C-E047-8D18-F70A6F9DAC16}" type="presOf" srcId="{F2BCBF7F-BA5C-415C-9D96-F7765FA4E251}" destId="{756DC707-1D03-4BCF-9713-BE0B9812F13C}" srcOrd="1" destOrd="0" presId="urn:microsoft.com/office/officeart/2005/8/layout/hierarchy3"/>
    <dgm:cxn modelId="{8A324DE8-0D22-7F40-851B-FB13F7A1084D}" type="presParOf" srcId="{A5AD326D-E15D-46FF-9BF0-A6F4F195C0CD}" destId="{4F2475DD-1E30-437D-8178-4774D38075EB}" srcOrd="0" destOrd="0" presId="urn:microsoft.com/office/officeart/2005/8/layout/hierarchy3"/>
    <dgm:cxn modelId="{E7E92030-55AE-D14E-AE31-330123DA27AB}" type="presParOf" srcId="{4F2475DD-1E30-437D-8178-4774D38075EB}" destId="{CC25DAAD-6887-4D5B-A280-52F040BE2330}" srcOrd="0" destOrd="0" presId="urn:microsoft.com/office/officeart/2005/8/layout/hierarchy3"/>
    <dgm:cxn modelId="{A050B345-E2CF-5748-88A2-6A4AFBF908BC}" type="presParOf" srcId="{CC25DAAD-6887-4D5B-A280-52F040BE2330}" destId="{0B4CE5A3-3FFF-483E-8440-F5E92BAB39AF}" srcOrd="0" destOrd="0" presId="urn:microsoft.com/office/officeart/2005/8/layout/hierarchy3"/>
    <dgm:cxn modelId="{953A35C8-8A0B-D042-A34A-6BDD9F999443}" type="presParOf" srcId="{CC25DAAD-6887-4D5B-A280-52F040BE2330}" destId="{6994CE76-346B-4D8C-A0A0-A2B421EF3188}" srcOrd="1" destOrd="0" presId="urn:microsoft.com/office/officeart/2005/8/layout/hierarchy3"/>
    <dgm:cxn modelId="{7EF9AEEA-DBCD-AC40-B521-F0E3B99092BA}" type="presParOf" srcId="{4F2475DD-1E30-437D-8178-4774D38075EB}" destId="{A7005674-64C0-4499-A18F-AC7E379CC223}" srcOrd="1" destOrd="0" presId="urn:microsoft.com/office/officeart/2005/8/layout/hierarchy3"/>
    <dgm:cxn modelId="{C12678D1-DAF8-6B40-83D8-B222AC93622E}" type="presParOf" srcId="{A7005674-64C0-4499-A18F-AC7E379CC223}" destId="{483B6A7A-EE94-485B-A97F-D3512041AEE6}" srcOrd="0" destOrd="0" presId="urn:microsoft.com/office/officeart/2005/8/layout/hierarchy3"/>
    <dgm:cxn modelId="{29C31863-E050-B94F-A4B3-A0BED57705C2}" type="presParOf" srcId="{A7005674-64C0-4499-A18F-AC7E379CC223}" destId="{A4A001C1-85EF-485C-B30E-80E4B5349CAF}" srcOrd="1" destOrd="0" presId="urn:microsoft.com/office/officeart/2005/8/layout/hierarchy3"/>
    <dgm:cxn modelId="{54A892C5-1F12-4744-8934-3E53F6BA2C1E}" type="presParOf" srcId="{A5AD326D-E15D-46FF-9BF0-A6F4F195C0CD}" destId="{0A680F2A-D0AC-49C9-A0C1-DC656E554A46}" srcOrd="1" destOrd="0" presId="urn:microsoft.com/office/officeart/2005/8/layout/hierarchy3"/>
    <dgm:cxn modelId="{A99F3CD6-5DD1-A64E-ABA1-9C2E33471CD3}" type="presParOf" srcId="{0A680F2A-D0AC-49C9-A0C1-DC656E554A46}" destId="{E5E03C10-5295-445D-AFDA-FCE6409FD7DF}" srcOrd="0" destOrd="0" presId="urn:microsoft.com/office/officeart/2005/8/layout/hierarchy3"/>
    <dgm:cxn modelId="{FFC6F2E7-319F-5E45-8CE6-0FA3A1059ED0}" type="presParOf" srcId="{E5E03C10-5295-445D-AFDA-FCE6409FD7DF}" destId="{97995F88-930E-4B94-A1E2-EB67FD1B2B73}" srcOrd="0" destOrd="0" presId="urn:microsoft.com/office/officeart/2005/8/layout/hierarchy3"/>
    <dgm:cxn modelId="{3DA79A80-CFA9-AE4A-BD46-3F5CDD9248BD}" type="presParOf" srcId="{E5E03C10-5295-445D-AFDA-FCE6409FD7DF}" destId="{756DC707-1D03-4BCF-9713-BE0B9812F13C}" srcOrd="1" destOrd="0" presId="urn:microsoft.com/office/officeart/2005/8/layout/hierarchy3"/>
    <dgm:cxn modelId="{BA61CA8E-E5DD-2045-911C-D96FAA06E199}" type="presParOf" srcId="{0A680F2A-D0AC-49C9-A0C1-DC656E554A46}" destId="{E1DFBE83-9AD0-4B76-A3CC-E26A604C8E3E}" srcOrd="1" destOrd="0" presId="urn:microsoft.com/office/officeart/2005/8/layout/hierarchy3"/>
    <dgm:cxn modelId="{5C2B19B1-DA93-F642-849C-0E6559A62CF8}" type="presParOf" srcId="{E1DFBE83-9AD0-4B76-A3CC-E26A604C8E3E}" destId="{DBC20FED-2805-4867-B1B8-7BBDC6BCBF14}" srcOrd="0" destOrd="0" presId="urn:microsoft.com/office/officeart/2005/8/layout/hierarchy3"/>
    <dgm:cxn modelId="{4A79EAE9-B4D0-674A-8D8D-26AE7881ABA5}" type="presParOf" srcId="{E1DFBE83-9AD0-4B76-A3CC-E26A604C8E3E}" destId="{80982439-41D7-4700-ABD5-064B485FD5C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CE5A3-3FFF-483E-8440-F5E92BAB39AF}">
      <dsp:nvSpPr>
        <dsp:cNvPr id="0" name=""/>
        <dsp:cNvSpPr/>
      </dsp:nvSpPr>
      <dsp:spPr>
        <a:xfrm>
          <a:off x="142783" y="4549"/>
          <a:ext cx="2057399" cy="1290956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Novice Online Learners</a:t>
          </a:r>
          <a:endParaRPr lang="en-US" sz="2000" kern="1200" dirty="0"/>
        </a:p>
      </dsp:txBody>
      <dsp:txXfrm>
        <a:off x="180594" y="42360"/>
        <a:ext cx="1981777" cy="1215334"/>
      </dsp:txXfrm>
    </dsp:sp>
    <dsp:sp modelId="{483B6A7A-EE94-485B-A97F-D3512041AEE6}">
      <dsp:nvSpPr>
        <dsp:cNvPr id="0" name=""/>
        <dsp:cNvSpPr/>
      </dsp:nvSpPr>
      <dsp:spPr>
        <a:xfrm>
          <a:off x="348523" y="1295506"/>
          <a:ext cx="175998" cy="1908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8644"/>
              </a:lnTo>
              <a:lnTo>
                <a:pt x="175998" y="1908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A001C1-85EF-485C-B30E-80E4B5349CAF}">
      <dsp:nvSpPr>
        <dsp:cNvPr id="0" name=""/>
        <dsp:cNvSpPr/>
      </dsp:nvSpPr>
      <dsp:spPr>
        <a:xfrm>
          <a:off x="524521" y="1549595"/>
          <a:ext cx="1914616" cy="33091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Smarter Measure</a:t>
          </a:r>
          <a:br>
            <a:rPr lang="en-US" sz="1400" kern="1200" dirty="0" smtClean="0"/>
          </a:br>
          <a:r>
            <a:rPr lang="en-US" sz="1400" kern="1200" dirty="0" smtClean="0"/>
            <a:t/>
          </a:r>
          <a:br>
            <a:rPr lang="en-US" sz="1400" kern="1200" dirty="0" smtClean="0"/>
          </a:br>
          <a:r>
            <a:rPr lang="en-US" sz="1400" kern="1200" dirty="0" smtClean="0"/>
            <a:t>Overview Of Online Learning</a:t>
          </a:r>
          <a:br>
            <a:rPr lang="en-US" sz="1400" kern="1200" dirty="0" smtClean="0"/>
          </a:br>
          <a:r>
            <a:rPr lang="en-US" sz="1400" kern="1200" dirty="0" smtClean="0"/>
            <a:t/>
          </a:r>
          <a:br>
            <a:rPr lang="en-US" sz="1400" kern="1200" dirty="0" smtClean="0"/>
          </a:br>
          <a:r>
            <a:rPr lang="en-US" sz="1400" kern="1200" dirty="0" smtClean="0"/>
            <a:t>Tech Ready</a:t>
          </a:r>
          <a:br>
            <a:rPr lang="en-US" sz="1400" kern="1200" dirty="0" smtClean="0"/>
          </a:br>
          <a:r>
            <a:rPr lang="en-US" sz="1400" kern="1200" dirty="0" smtClean="0"/>
            <a:t/>
          </a:r>
          <a:br>
            <a:rPr lang="en-US" sz="1400" kern="1200" dirty="0" smtClean="0"/>
          </a:br>
          <a:r>
            <a:rPr lang="en-US" sz="1400" kern="1200" dirty="0" smtClean="0"/>
            <a:t>Becoming an Effective Online Learner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Organizational &amp; Study Skills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Time Management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Communication Skills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Online Reading Strategies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</a:t>
          </a:r>
          <a:endParaRPr lang="en-US" sz="1400" kern="1200" dirty="0"/>
        </a:p>
      </dsp:txBody>
      <dsp:txXfrm>
        <a:off x="580598" y="1605672"/>
        <a:ext cx="1802462" cy="3196957"/>
      </dsp:txXfrm>
    </dsp:sp>
    <dsp:sp modelId="{97995F88-930E-4B94-A1E2-EB67FD1B2B73}">
      <dsp:nvSpPr>
        <dsp:cNvPr id="0" name=""/>
        <dsp:cNvSpPr/>
      </dsp:nvSpPr>
      <dsp:spPr>
        <a:xfrm>
          <a:off x="2683178" y="1463"/>
          <a:ext cx="2057399" cy="1292006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Experienced Online Learners</a:t>
          </a:r>
          <a:endParaRPr lang="en-US" sz="2000" kern="1200" dirty="0"/>
        </a:p>
      </dsp:txBody>
      <dsp:txXfrm>
        <a:off x="2721020" y="39305"/>
        <a:ext cx="1981715" cy="1216322"/>
      </dsp:txXfrm>
    </dsp:sp>
    <dsp:sp modelId="{DBC20FED-2805-4867-B1B8-7BBDC6BCBF14}">
      <dsp:nvSpPr>
        <dsp:cNvPr id="0" name=""/>
        <dsp:cNvSpPr/>
      </dsp:nvSpPr>
      <dsp:spPr>
        <a:xfrm>
          <a:off x="2888918" y="1293469"/>
          <a:ext cx="205739" cy="1919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9960"/>
              </a:lnTo>
              <a:lnTo>
                <a:pt x="205739" y="19199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982439-41D7-4700-ABD5-064B485FD5C9}">
      <dsp:nvSpPr>
        <dsp:cNvPr id="0" name=""/>
        <dsp:cNvSpPr/>
      </dsp:nvSpPr>
      <dsp:spPr>
        <a:xfrm>
          <a:off x="3094658" y="1550644"/>
          <a:ext cx="2011478" cy="3325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Education Planning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Career Planning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Instructional Support</a:t>
          </a:r>
          <a:br>
            <a:rPr lang="en-US" sz="1400" kern="1200" dirty="0" smtClean="0"/>
          </a:b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Personal Support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Financial Planning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/>
          </a:r>
          <a:br>
            <a:rPr lang="en-US" sz="1400" kern="1200" dirty="0" smtClean="0"/>
          </a:br>
          <a:r>
            <a:rPr lang="en-US" sz="1400" kern="1200" dirty="0" smtClean="0"/>
            <a:t/>
          </a:r>
          <a:br>
            <a:rPr lang="en-US" sz="1400" kern="1200" dirty="0" smtClean="0"/>
          </a:br>
          <a:endParaRPr lang="en-US" sz="1400" kern="1200" dirty="0"/>
        </a:p>
      </dsp:txBody>
      <dsp:txXfrm>
        <a:off x="3153572" y="1609558"/>
        <a:ext cx="1893650" cy="3207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00E7A-7A23-8242-B7F3-489F3EE371CB}" type="datetimeFigureOut">
              <a:rPr lang="en-US" smtClean="0"/>
              <a:t>7/27/16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9B432-1D0D-C64A-8055-10DDB5129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9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the lack of development  with regards to online student services.</a:t>
            </a:r>
            <a:r>
              <a:rPr lang="en-US" baseline="0" dirty="0" smtClean="0"/>
              <a:t> Online education has developed on the instructional side of the house, but the same has not happened with regards to online support service online counseling it a main area that has been approached in a piecemeal fashion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9B432-1D0D-C64A-8055-10DDB5129B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01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9B432-1D0D-C64A-8055-10DDB5129B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92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Arnita</a:t>
            </a:r>
          </a:p>
          <a:p>
            <a:pPr marL="171450" lvl="0" indent="-171450">
              <a:spcBef>
                <a:spcPts val="0"/>
              </a:spcBef>
              <a:buFontTx/>
              <a:buChar char="-"/>
            </a:pPr>
            <a:r>
              <a:rPr lang="en-US" dirty="0" smtClean="0"/>
              <a:t>Broad-based</a:t>
            </a:r>
            <a:r>
              <a:rPr lang="en-US" baseline="0" dirty="0" smtClean="0"/>
              <a:t> Work Group (faculty, counselors, administrators, researchers, instructional designer)</a:t>
            </a:r>
          </a:p>
          <a:p>
            <a:pPr marL="171450" lvl="0" indent="-171450">
              <a:spcBef>
                <a:spcPts val="0"/>
              </a:spcBef>
              <a:buFontTx/>
              <a:buChar char="-"/>
            </a:pPr>
            <a:r>
              <a:rPr lang="en-US" baseline="0" dirty="0" smtClean="0"/>
              <a:t>Meets biweekly via Zoom</a:t>
            </a:r>
          </a:p>
          <a:p>
            <a:pPr marL="171450" lvl="0" indent="-171450">
              <a:spcBef>
                <a:spcPts val="0"/>
              </a:spcBef>
              <a:buFontTx/>
              <a:buChar char="-"/>
            </a:pPr>
            <a:r>
              <a:rPr lang="en-US" baseline="0" dirty="0" smtClean="0"/>
              <a:t>Focused on creating an equity framework to address achievement gaps, provide institutions with support to assist them with meeting the goals outlined in their student equity plans  </a:t>
            </a:r>
            <a:endParaRPr dirty="0"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Arnita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Examining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equity and </a:t>
            </a: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diversity issues, beyond basic skills and ADA issues that may impact student success. </a:t>
            </a:r>
            <a:endParaRPr lang="en-US" dirty="0" smtClean="0"/>
          </a:p>
          <a:p>
            <a:pPr marL="171450" lvl="0" indent="-171450">
              <a:spcBef>
                <a:spcPts val="0"/>
              </a:spcBef>
              <a:buFontTx/>
              <a:buChar char="-"/>
            </a:pPr>
            <a:r>
              <a:rPr lang="en-US" dirty="0" smtClean="0"/>
              <a:t>Collecting</a:t>
            </a:r>
            <a:r>
              <a:rPr lang="en-US" baseline="0" dirty="0" smtClean="0"/>
              <a:t> data to </a:t>
            </a:r>
            <a:r>
              <a:rPr lang="en-US" dirty="0" smtClean="0"/>
              <a:t>determine what’s being done in the field – what’s out there</a:t>
            </a:r>
            <a:r>
              <a:rPr lang="is-IS" dirty="0" smtClean="0"/>
              <a:t>…what</a:t>
            </a:r>
            <a:r>
              <a:rPr lang="en-US" dirty="0" smtClean="0"/>
              <a:t> can we build on?</a:t>
            </a:r>
          </a:p>
          <a:p>
            <a:pPr marL="171450" lvl="0" indent="-171450">
              <a:spcBef>
                <a:spcPts val="0"/>
              </a:spcBef>
              <a:buFontTx/>
              <a:buChar char="-"/>
            </a:pPr>
            <a:r>
              <a:rPr lang="en-US" dirty="0" smtClean="0"/>
              <a:t>Reviewing</a:t>
            </a:r>
            <a:r>
              <a:rPr lang="en-US" baseline="0" dirty="0" smtClean="0"/>
              <a:t> college equity plans – is Distance Education / Online Students included in Success Indicators? Can the success indicators be broadened to include online students? </a:t>
            </a:r>
          </a:p>
          <a:p>
            <a:pPr marL="171450" lvl="0" indent="-171450">
              <a:spcBef>
                <a:spcPts val="0"/>
              </a:spcBef>
              <a:buFontTx/>
              <a:buChar char="-"/>
            </a:pPr>
            <a:r>
              <a:rPr lang="en-US" baseline="0" dirty="0" smtClean="0"/>
              <a:t>If so, what policies, programs, strategies, and activities are being implemented to address the gap? </a:t>
            </a:r>
          </a:p>
          <a:p>
            <a:pPr marL="171450" lvl="0" indent="-171450">
              <a:spcBef>
                <a:spcPts val="0"/>
              </a:spcBef>
              <a:buFontTx/>
              <a:buChar char="-"/>
            </a:pPr>
            <a:r>
              <a:rPr lang="en-US" baseline="0" dirty="0" smtClean="0"/>
              <a:t>How are these efforts measured? </a:t>
            </a:r>
          </a:p>
          <a:p>
            <a:pPr marL="171450" lvl="0" indent="-171450">
              <a:spcBef>
                <a:spcPts val="0"/>
              </a:spcBef>
              <a:buFontTx/>
              <a:buChar char="-"/>
            </a:pPr>
            <a:r>
              <a:rPr lang="en-US" baseline="0" dirty="0" smtClean="0"/>
              <a:t>What “on the ground” efforts can be extended to the online community? High-impact practices? Professional Learning?   </a:t>
            </a:r>
          </a:p>
          <a:p>
            <a:pPr marL="171450" lvl="0" indent="-171450">
              <a:spcBef>
                <a:spcPts val="0"/>
              </a:spcBef>
              <a:buFontTx/>
              <a:buChar char="-"/>
            </a:pPr>
            <a:r>
              <a:rPr lang="en-US" baseline="0" dirty="0" smtClean="0"/>
              <a:t>Shift the focus: Comparing fully-resourced online courses to non-resourced instead of face-2-face to online courses. </a:t>
            </a:r>
          </a:p>
          <a:p>
            <a:pPr marL="171450" lvl="0" indent="-171450">
              <a:spcBef>
                <a:spcPts val="0"/>
              </a:spcBef>
              <a:buFontTx/>
              <a:buChar char="-"/>
            </a:pPr>
            <a:r>
              <a:rPr lang="en-US" baseline="0" dirty="0" smtClean="0"/>
              <a:t>Professional Learning – supporting faculty, staff and administrators efforts to create equity-based online campuses - embedding equity-minded principles and practices into all aspects of online education – instruction, student services, course design</a:t>
            </a:r>
            <a:endParaRPr dirty="0"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/>
              <a:t>Synchronous online career, personal and educational counseling appointments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9B432-1D0D-C64A-8055-10DDB5129B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37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9B432-1D0D-C64A-8055-10DDB5129B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37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Jessica</a:t>
            </a:r>
            <a:endParaRPr dirty="0"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7A9F-7502-C94C-A1F1-7C54E10EE10B}" type="datetimeFigureOut">
              <a:rPr lang="en-US" smtClean="0"/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04C7-3C5E-104F-AE6E-20B8167A8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1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7A9F-7502-C94C-A1F1-7C54E10EE10B}" type="datetimeFigureOut">
              <a:rPr lang="en-US" smtClean="0"/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04C7-3C5E-104F-AE6E-20B8167A8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7A9F-7502-C94C-A1F1-7C54E10EE10B}" type="datetimeFigureOut">
              <a:rPr lang="en-US" smtClean="0"/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04C7-3C5E-104F-AE6E-20B8167A8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0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7A9F-7502-C94C-A1F1-7C54E10EE10B}" type="datetimeFigureOut">
              <a:rPr lang="en-US" smtClean="0"/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04C7-3C5E-104F-AE6E-20B8167A8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9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7A9F-7502-C94C-A1F1-7C54E10EE10B}" type="datetimeFigureOut">
              <a:rPr lang="en-US" smtClean="0"/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04C7-3C5E-104F-AE6E-20B8167A8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5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7A9F-7502-C94C-A1F1-7C54E10EE10B}" type="datetimeFigureOut">
              <a:rPr lang="en-US" smtClean="0"/>
              <a:t>7/27/16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04C7-3C5E-104F-AE6E-20B8167A8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7A9F-7502-C94C-A1F1-7C54E10EE10B}" type="datetimeFigureOut">
              <a:rPr lang="en-US" smtClean="0"/>
              <a:t>7/27/16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04C7-3C5E-104F-AE6E-20B8167A8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7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7A9F-7502-C94C-A1F1-7C54E10EE10B}" type="datetimeFigureOut">
              <a:rPr lang="en-US" smtClean="0"/>
              <a:t>7/27/16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04C7-3C5E-104F-AE6E-20B8167A8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6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7A9F-7502-C94C-A1F1-7C54E10EE10B}" type="datetimeFigureOut">
              <a:rPr lang="en-US" smtClean="0"/>
              <a:t>7/27/16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04C7-3C5E-104F-AE6E-20B8167A8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8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7A9F-7502-C94C-A1F1-7C54E10EE10B}" type="datetimeFigureOut">
              <a:rPr lang="en-US" smtClean="0"/>
              <a:t>7/27/16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04C7-3C5E-104F-AE6E-20B8167A8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64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7A9F-7502-C94C-A1F1-7C54E10EE10B}" type="datetimeFigureOut">
              <a:rPr lang="en-US" smtClean="0"/>
              <a:t>7/27/16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04C7-3C5E-104F-AE6E-20B8167A8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1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B7A9F-7502-C94C-A1F1-7C54E10EE10B}" type="datetimeFigureOut">
              <a:rPr lang="en-US" smtClean="0"/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804C7-3C5E-104F-AE6E-20B8167A8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0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3cmediasolutions.org/oei/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s://ccconlineed.instructure.com/courses/90/pages/home" TargetMode="External"/><Relationship Id="rId6" Type="http://schemas.openxmlformats.org/officeDocument/2006/relationships/image" Target="../media/image9.png"/><Relationship Id="rId7" Type="http://schemas.openxmlformats.org/officeDocument/2006/relationships/hyperlink" Target="https://sites.google.com/site/coursedesignrubricoeifinal/" TargetMode="External"/><Relationship Id="rId8" Type="http://schemas.openxmlformats.org/officeDocument/2006/relationships/image" Target="../media/image10.png"/><Relationship Id="rId9" Type="http://schemas.openxmlformats.org/officeDocument/2006/relationships/hyperlink" Target="http://ccctechedge.org/news/miscellaneous/629-online-ed-selects-counseling-platform" TargetMode="External"/><Relationship Id="rId10" Type="http://schemas.openxmlformats.org/officeDocument/2006/relationships/image" Target="../media/image11.png"/><Relationship Id="rId11" Type="http://schemas.openxmlformats.org/officeDocument/2006/relationships/hyperlink" Target="https://foundationccc.org/CollegeBuys/For-Colleges/Our-Partners/Online-Education-Initiative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apps.3cmediasolutions.org/oei/" TargetMode="Externa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eg"/><Relationship Id="rId3" Type="http://schemas.openxmlformats.org/officeDocument/2006/relationships/comments" Target="../comments/commen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aniumcafe.com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aniumcafe.com" TargetMode="Externa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aniumcafe.com" TargetMode="External"/><Relationship Id="rId4" Type="http://schemas.openxmlformats.org/officeDocument/2006/relationships/image" Target="../media/image16.png"/><Relationship Id="rId5" Type="http://schemas.openxmlformats.org/officeDocument/2006/relationships/hyperlink" Target="http://ccconlineed.org/faculty-resources/online-counseling-demo/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craniumcafe.com" TargetMode="Externa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ccconlineed.or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aniumcafe.com" TargetMode="Externa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png"/><Relationship Id="rId3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sbonnie@fhda.edu" TargetMode="External"/><Relationship Id="rId4" Type="http://schemas.openxmlformats.org/officeDocument/2006/relationships/hyperlink" Target="mailto:mharvey@ccconlineed.org" TargetMode="External"/><Relationship Id="rId5" Type="http://schemas.openxmlformats.org/officeDocument/2006/relationships/hyperlink" Target="mailto:jhurtado@ccconlineed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bpeters@ccconlineed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ccconlineed.org" TargetMode="Externa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65000"/>
          </a:blip>
          <a:srcRect t="14667" b="14667"/>
          <a:stretch>
            <a:fillRect/>
          </a:stretch>
        </p:blipFill>
        <p:spPr>
          <a:xfrm>
            <a:off x="3280883" y="4207095"/>
            <a:ext cx="2718152" cy="162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17" y="363730"/>
            <a:ext cx="7230708" cy="3843365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venir Book"/>
                <a:cs typeface="Avenir Book"/>
              </a:rPr>
              <a:t>Online Student Services </a:t>
            </a:r>
            <a:br>
              <a:rPr lang="en-US" sz="2800" b="1" dirty="0">
                <a:solidFill>
                  <a:schemeClr val="bg1"/>
                </a:solidFill>
                <a:latin typeface="Avenir Book"/>
                <a:cs typeface="Avenir Book"/>
              </a:rPr>
            </a:br>
            <a:r>
              <a:rPr lang="en-US" sz="2800" b="1" dirty="0">
                <a:solidFill>
                  <a:schemeClr val="bg1"/>
                </a:solidFill>
                <a:latin typeface="Avenir Book"/>
                <a:cs typeface="Avenir Book"/>
              </a:rPr>
              <a:t>Raising the </a:t>
            </a:r>
            <a:r>
              <a:rPr lang="en-US" sz="2800" b="1" dirty="0" smtClean="0">
                <a:solidFill>
                  <a:schemeClr val="bg1"/>
                </a:solidFill>
                <a:latin typeface="Avenir Book"/>
                <a:cs typeface="Avenir Book"/>
              </a:rPr>
              <a:t>Bar</a:t>
            </a:r>
            <a:br>
              <a:rPr lang="en-US" sz="2800" b="1" dirty="0" smtClean="0">
                <a:solidFill>
                  <a:schemeClr val="bg1"/>
                </a:solidFill>
                <a:latin typeface="Avenir Book"/>
                <a:cs typeface="Avenir Book"/>
              </a:rPr>
            </a:br>
            <a:r>
              <a:rPr lang="en-US" sz="1800" dirty="0" smtClean="0">
                <a:solidFill>
                  <a:srgbClr val="000000"/>
                </a:solidFill>
                <a:latin typeface="Avenir Book"/>
                <a:cs typeface="Avenir Book"/>
              </a:rPr>
              <a:t>Bonnie </a:t>
            </a:r>
            <a:r>
              <a:rPr lang="en-US" sz="1800" dirty="0">
                <a:solidFill>
                  <a:srgbClr val="000000"/>
                </a:solidFill>
                <a:latin typeface="Avenir Book"/>
                <a:cs typeface="Avenir Book"/>
              </a:rPr>
              <a:t>Peters</a:t>
            </a:r>
            <a:br>
              <a:rPr lang="en-US" sz="1800" dirty="0">
                <a:solidFill>
                  <a:srgbClr val="000000"/>
                </a:solidFill>
                <a:latin typeface="Avenir Book"/>
                <a:cs typeface="Avenir Book"/>
              </a:rPr>
            </a:br>
            <a:r>
              <a:rPr lang="en-US" sz="1800" b="1" dirty="0">
                <a:solidFill>
                  <a:srgbClr val="000000"/>
                </a:solidFill>
                <a:latin typeface="Avenir Book"/>
                <a:cs typeface="Avenir Book"/>
              </a:rPr>
              <a:t>Chief Student Services Officer (CSSO)</a:t>
            </a:r>
            <a:br>
              <a:rPr lang="en-US" sz="1800" b="1" dirty="0">
                <a:solidFill>
                  <a:srgbClr val="000000"/>
                </a:solidFill>
                <a:latin typeface="Avenir Book"/>
                <a:cs typeface="Avenir Book"/>
              </a:rPr>
            </a:br>
            <a:r>
              <a:rPr lang="en-US" sz="1800" b="1" dirty="0">
                <a:solidFill>
                  <a:srgbClr val="FFFFFF"/>
                </a:solidFill>
                <a:latin typeface="Avenir Book"/>
                <a:cs typeface="Avenir Book"/>
              </a:rPr>
              <a:t>Online Education Initiative</a:t>
            </a:r>
            <a:r>
              <a:rPr lang="en-US" sz="1800" b="1" dirty="0">
                <a:solidFill>
                  <a:srgbClr val="000000"/>
                </a:solidFill>
                <a:latin typeface="Avenir Book"/>
                <a:cs typeface="Avenir Book"/>
              </a:rPr>
              <a:t/>
            </a:r>
            <a:br>
              <a:rPr lang="en-US" sz="1800" b="1" dirty="0">
                <a:solidFill>
                  <a:srgbClr val="000000"/>
                </a:solidFill>
                <a:latin typeface="Avenir Book"/>
                <a:cs typeface="Avenir Book"/>
              </a:rPr>
            </a:br>
            <a:r>
              <a:rPr lang="en-US" sz="1800" b="1" dirty="0">
                <a:solidFill>
                  <a:srgbClr val="000000"/>
                </a:solidFill>
                <a:latin typeface="Avenir Book"/>
                <a:cs typeface="Avenir Book"/>
              </a:rPr>
              <a:t/>
            </a:r>
            <a:br>
              <a:rPr lang="en-US" sz="1800" b="1" dirty="0">
                <a:solidFill>
                  <a:srgbClr val="000000"/>
                </a:solidFill>
                <a:latin typeface="Avenir Book"/>
                <a:cs typeface="Avenir Book"/>
              </a:rPr>
            </a:br>
            <a:endParaRPr lang="en-US" sz="1800" b="1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035" y="4097859"/>
            <a:ext cx="2196114" cy="1464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63000"/>
          </a:blip>
          <a:stretch>
            <a:fillRect/>
          </a:stretch>
        </p:blipFill>
        <p:spPr>
          <a:xfrm>
            <a:off x="593739" y="3895221"/>
            <a:ext cx="2910694" cy="194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88" y="4966683"/>
            <a:ext cx="1145487" cy="11644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43310"/>
            <a:ext cx="8229600" cy="982285"/>
          </a:xfrm>
        </p:spPr>
        <p:txBody>
          <a:bodyPr>
            <a:normAutofit fontScale="90000"/>
          </a:bodyPr>
          <a:lstStyle/>
          <a:p>
            <a:r>
              <a:rPr lang="en-US" i="1" dirty="0">
                <a:latin typeface="Avenir Book"/>
                <a:cs typeface="Avenir Book"/>
              </a:rPr>
              <a:t>Challenging </a:t>
            </a:r>
            <a:r>
              <a:rPr lang="en-US" i="1" dirty="0" smtClean="0">
                <a:latin typeface="Avenir Book"/>
                <a:cs typeface="Avenir Book"/>
              </a:rPr>
              <a:t>Resources </a:t>
            </a:r>
            <a:r>
              <a:rPr lang="en-US" i="1" dirty="0">
                <a:latin typeface="Avenir Book"/>
                <a:cs typeface="Avenir Book"/>
              </a:rPr>
              <a:t>to </a:t>
            </a:r>
            <a:r>
              <a:rPr lang="en-US" i="1" dirty="0" smtClean="0">
                <a:latin typeface="Avenir Book"/>
                <a:cs typeface="Avenir Book"/>
              </a:rPr>
              <a:t>Digitize</a:t>
            </a:r>
            <a:r>
              <a:rPr lang="en-US" i="1" dirty="0">
                <a:latin typeface="Avenir Book"/>
                <a:cs typeface="Avenir Book"/>
              </a:rPr>
              <a:t/>
            </a:r>
            <a:br>
              <a:rPr lang="en-US" i="1" dirty="0">
                <a:latin typeface="Avenir Book"/>
                <a:cs typeface="Avenir Book"/>
              </a:rPr>
            </a:br>
            <a:endParaRPr lang="en-US" cap="small" dirty="0">
              <a:latin typeface="Avenir Book"/>
              <a:cs typeface="Avenir Boo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3200" y="40386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nip Same Side Corner Rectangle 11"/>
          <p:cNvSpPr/>
          <p:nvPr/>
        </p:nvSpPr>
        <p:spPr>
          <a:xfrm>
            <a:off x="7015353" y="3237468"/>
            <a:ext cx="680856" cy="533400"/>
          </a:xfrm>
          <a:prstGeom prst="snip2Same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hlinkClick r:id="rId5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7742">
            <a:off x="1532664" y="4867266"/>
            <a:ext cx="1352274" cy="1003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Picture 14">
            <a:hlinkClick r:id="rId7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0223">
            <a:off x="2618069" y="4964850"/>
            <a:ext cx="1196932" cy="11370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58516">
            <a:off x="3752850" y="4990614"/>
            <a:ext cx="1067893" cy="10678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 Single Corner Rectangle 6"/>
          <p:cNvSpPr/>
          <p:nvPr/>
        </p:nvSpPr>
        <p:spPr>
          <a:xfrm>
            <a:off x="4172709" y="3059697"/>
            <a:ext cx="1244038" cy="322330"/>
          </a:xfrm>
          <a:prstGeom prst="round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hlinkClick r:id="rId11"/>
          </p:cNvPr>
          <p:cNvSpPr txBox="1"/>
          <p:nvPr/>
        </p:nvSpPr>
        <p:spPr>
          <a:xfrm>
            <a:off x="4289337" y="3038611"/>
            <a:ext cx="126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Shape 94"/>
          <p:cNvSpPr txBox="1">
            <a:spLocks/>
          </p:cNvSpPr>
          <p:nvPr/>
        </p:nvSpPr>
        <p:spPr>
          <a:xfrm>
            <a:off x="304800" y="1524000"/>
            <a:ext cx="8458200" cy="373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42900"/>
            <a:endParaRPr lang="en-US" sz="2800" i="1" dirty="0" smtClean="0">
              <a:latin typeface="Avenir Book"/>
              <a:cs typeface="Avenir Book"/>
            </a:endParaRPr>
          </a:p>
          <a:p>
            <a:pPr indent="-342900"/>
            <a:r>
              <a:rPr lang="en-US" sz="2800" i="1" dirty="0" smtClean="0">
                <a:latin typeface="Avenir Book"/>
                <a:cs typeface="Avenir Book"/>
              </a:rPr>
              <a:t>Online Student Readiness</a:t>
            </a:r>
          </a:p>
          <a:p>
            <a:pPr indent="-342900"/>
            <a:r>
              <a:rPr lang="en-US" sz="2800" i="1" dirty="0">
                <a:latin typeface="Avenir Book"/>
                <a:cs typeface="Avenir Book"/>
              </a:rPr>
              <a:t>Online Counseling Services</a:t>
            </a:r>
          </a:p>
          <a:p>
            <a:pPr indent="-342900"/>
            <a:r>
              <a:rPr lang="en-US" sz="2800" i="1" dirty="0" smtClean="0">
                <a:latin typeface="Avenir Book"/>
                <a:cs typeface="Avenir Book"/>
              </a:rPr>
              <a:t>Online Student Equity Success Strategies</a:t>
            </a:r>
          </a:p>
          <a:p>
            <a:pPr indent="-342900"/>
            <a:r>
              <a:rPr lang="en-US" sz="2800" i="1" dirty="0" smtClean="0">
                <a:latin typeface="Avenir Book"/>
                <a:cs typeface="Avenir Book"/>
              </a:rPr>
              <a:t>Online </a:t>
            </a:r>
            <a:r>
              <a:rPr lang="en-US" sz="2800" i="1" dirty="0">
                <a:latin typeface="Avenir Book"/>
                <a:cs typeface="Avenir Book"/>
              </a:rPr>
              <a:t>P</a:t>
            </a:r>
            <a:r>
              <a:rPr lang="en-US" sz="2800" i="1" dirty="0" smtClean="0">
                <a:latin typeface="Avenir Book"/>
                <a:cs typeface="Avenir Book"/>
              </a:rPr>
              <a:t>eer Communities</a:t>
            </a:r>
          </a:p>
          <a:p>
            <a:pPr indent="-342900"/>
            <a:r>
              <a:rPr lang="en-US" sz="2800" i="1" dirty="0" smtClean="0">
                <a:latin typeface="Avenir Book"/>
                <a:cs typeface="Avenir Book"/>
              </a:rPr>
              <a:t>		</a:t>
            </a:r>
            <a:endParaRPr lang="en-US" sz="2800" i="1" dirty="0" smtClean="0"/>
          </a:p>
          <a:p>
            <a:pPr marL="342900" indent="-342900">
              <a:buClr>
                <a:schemeClr val="dk1"/>
              </a:buClr>
              <a:buSzPct val="100000"/>
              <a:buFont typeface="Arial"/>
              <a:buNone/>
            </a:pPr>
            <a:endParaRPr lang="en-US" sz="2800" i="1" dirty="0" smtClean="0"/>
          </a:p>
          <a:p>
            <a:pPr marL="457200" indent="-457200"/>
            <a:endParaRPr lang="en-US" dirty="0" smtClean="0"/>
          </a:p>
          <a:p>
            <a:endParaRPr lang="en-US" sz="3200" dirty="0">
              <a:solidFill>
                <a:schemeClr val="dk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5849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900" y="201717"/>
            <a:ext cx="8355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 smtClean="0">
              <a:latin typeface="Avenir Book"/>
              <a:cs typeface="Avenir Book"/>
            </a:endParaRPr>
          </a:p>
          <a:p>
            <a:pPr algn="ctr"/>
            <a:r>
              <a:rPr lang="en-US" sz="3600" b="1" dirty="0" smtClean="0">
                <a:latin typeface="Avenir Book"/>
                <a:cs typeface="Avenir Book"/>
              </a:rPr>
              <a:t>ONLINE READINESS</a:t>
            </a:r>
            <a:endParaRPr lang="en-US" sz="3200" b="1" dirty="0" smtClean="0">
              <a:latin typeface="Avenir Book"/>
              <a:cs typeface="Avenir Book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7324" y="1617466"/>
            <a:ext cx="77792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Quest for Online Success Workshop:</a:t>
            </a:r>
            <a:r>
              <a:rPr lang="en-US" dirty="0"/>
              <a:t> Each </a:t>
            </a:r>
            <a:r>
              <a:rPr lang="en-US" dirty="0" smtClean="0"/>
              <a:t>college has </a:t>
            </a:r>
            <a:r>
              <a:rPr lang="en-US" dirty="0"/>
              <a:t>access to a comprehensive readiness program built in a Canvas site for students taking </a:t>
            </a:r>
            <a:r>
              <a:rPr lang="en-US" dirty="0" smtClean="0"/>
              <a:t>online </a:t>
            </a:r>
            <a:r>
              <a:rPr lang="en-US" dirty="0"/>
              <a:t>courses</a:t>
            </a:r>
          </a:p>
          <a:p>
            <a:endParaRPr lang="en-US" dirty="0"/>
          </a:p>
          <a:p>
            <a:r>
              <a:rPr lang="en-US" b="1" dirty="0"/>
              <a:t>Quest Multimedia Tutorials:</a:t>
            </a:r>
            <a:r>
              <a:rPr lang="en-US" dirty="0"/>
              <a:t> 11 multimedia tutorials, with a Creative Commons license that can be used by everyone. </a:t>
            </a:r>
            <a:r>
              <a:rPr lang="en-US" u="sng" dirty="0">
                <a:hlinkClick r:id="rId2"/>
              </a:rPr>
              <a:t>http://apps.3cmediasolutions.org/oei/</a:t>
            </a:r>
            <a:endParaRPr lang="en-US" u="sng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677" y="3233937"/>
            <a:ext cx="2765768" cy="2811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6518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 smtClean="0">
                <a:solidFill>
                  <a:srgbClr val="000000"/>
                </a:solidFill>
              </a:rPr>
              <a:t>QUEST PROGRAM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457200" indent="-457200">
              <a:spcBef>
                <a:spcPts val="0"/>
              </a:spcBef>
            </a:pPr>
            <a:endParaRPr lang="en-US" sz="3200" b="0" u="none" strike="noStrike" cap="none" dirty="0" smtClean="0">
              <a:solidFill>
                <a:schemeClr val="dk1"/>
              </a:solidFill>
              <a:sym typeface="Calibri"/>
            </a:endParaRPr>
          </a:p>
          <a:p>
            <a:pPr marL="457200" indent="-457200">
              <a:spcBef>
                <a:spcPts val="0"/>
              </a:spcBef>
            </a:pPr>
            <a:endParaRPr sz="3200" b="0" u="none" strike="noStrike" cap="none" dirty="0">
              <a:solidFill>
                <a:schemeClr val="dk1"/>
              </a:solidFill>
              <a:sym typeface="Calibri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885365"/>
              </p:ext>
            </p:extLst>
          </p:nvPr>
        </p:nvGraphicFramePr>
        <p:xfrm>
          <a:off x="532661" y="1371600"/>
          <a:ext cx="8229600" cy="4877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570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 smtClean="0">
                <a:solidFill>
                  <a:srgbClr val="000000"/>
                </a:solidFill>
              </a:rPr>
              <a:t>ONLINE EQUITY GOALS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09600" y="1600200"/>
            <a:ext cx="8077199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Decrease </a:t>
            </a:r>
            <a:r>
              <a:rPr lang="en-US" dirty="0">
                <a:latin typeface="Avenir Book"/>
                <a:cs typeface="Avenir Book"/>
              </a:rPr>
              <a:t>success rate gaps in online </a:t>
            </a:r>
            <a:r>
              <a:rPr lang="en-US" dirty="0" smtClean="0">
                <a:latin typeface="Avenir Book"/>
                <a:cs typeface="Avenir Book"/>
              </a:rPr>
              <a:t>courses</a:t>
            </a:r>
            <a:endParaRPr lang="en-US" sz="1400" dirty="0" smtClean="0">
              <a:latin typeface="Avenir Book"/>
              <a:cs typeface="Avenir Book"/>
            </a:endParaRPr>
          </a:p>
          <a:p>
            <a:r>
              <a:rPr lang="en-US" dirty="0" smtClean="0">
                <a:latin typeface="Avenir Book"/>
                <a:cs typeface="Avenir Book"/>
              </a:rPr>
              <a:t>Identify </a:t>
            </a:r>
            <a:r>
              <a:rPr lang="en-US" dirty="0">
                <a:latin typeface="Avenir Book"/>
                <a:cs typeface="Avenir Book"/>
              </a:rPr>
              <a:t>strategies to address </a:t>
            </a:r>
            <a:r>
              <a:rPr lang="en-US" dirty="0" smtClean="0">
                <a:latin typeface="Avenir Book"/>
                <a:cs typeface="Avenir Book"/>
              </a:rPr>
              <a:t>inequities</a:t>
            </a:r>
            <a:endParaRPr lang="en-US" sz="1400" dirty="0" smtClean="0">
              <a:latin typeface="Avenir Book"/>
              <a:cs typeface="Avenir Book"/>
            </a:endParaRPr>
          </a:p>
          <a:p>
            <a:endParaRPr lang="en-US" dirty="0">
              <a:latin typeface="Avenir Book"/>
              <a:cs typeface="Avenir Book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http://www.communityview.ca/images/2014_health_equity_SHR_health_equ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127" y="2926133"/>
            <a:ext cx="4909886" cy="320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678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1" dirty="0" smtClean="0">
                <a:latin typeface="Avenir Book"/>
                <a:cs typeface="Avenir Book"/>
                <a:sym typeface="Calibri"/>
              </a:rPr>
              <a:t>ONLINE STUDENT EQUITY</a:t>
            </a:r>
            <a:endParaRPr sz="4000" b="1" i="0" u="none" strike="noStrike" cap="none" dirty="0">
              <a:latin typeface="Avenir Book"/>
              <a:ea typeface="Calibri"/>
              <a:cs typeface="Avenir Book"/>
              <a:sym typeface="Calibri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endParaRPr lang="en-US" sz="3200" b="0" u="none" strike="noStrike" cap="none" dirty="0" smtClean="0">
              <a:solidFill>
                <a:schemeClr val="dk1"/>
              </a:solidFill>
              <a:sym typeface="Calibri"/>
            </a:endParaRPr>
          </a:p>
          <a:p>
            <a:pPr marL="457200" indent="-457200">
              <a:spcBef>
                <a:spcPts val="0"/>
              </a:spcBef>
            </a:pPr>
            <a:endParaRPr sz="3200" b="0" u="none" strike="noStrike" cap="none" dirty="0">
              <a:solidFill>
                <a:schemeClr val="dk1"/>
              </a:solidFill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403073"/>
            <a:ext cx="8153400" cy="8556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Avenir Book"/>
                <a:cs typeface="Avenir Book"/>
              </a:rPr>
              <a:t>Research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>
              <a:latin typeface="Avenir Book"/>
              <a:cs typeface="Avenir Book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Avenir Book"/>
                <a:cs typeface="Avenir Book"/>
              </a:rPr>
              <a:t>Increase equity by </a:t>
            </a:r>
            <a:r>
              <a:rPr lang="en-US" sz="2800" dirty="0" smtClean="0">
                <a:latin typeface="Avenir Book"/>
                <a:cs typeface="Avenir Book"/>
              </a:rPr>
              <a:t>making services </a:t>
            </a:r>
            <a:r>
              <a:rPr lang="en-US" sz="2800" dirty="0" smtClean="0">
                <a:latin typeface="Avenir Book"/>
                <a:cs typeface="Avenir Book"/>
              </a:rPr>
              <a:t>available </a:t>
            </a:r>
            <a:r>
              <a:rPr lang="en-US" sz="2800" dirty="0">
                <a:latin typeface="Avenir Book"/>
                <a:cs typeface="Avenir Book"/>
              </a:rPr>
              <a:t>online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Avenir Book"/>
                <a:cs typeface="Avenir Book"/>
              </a:rPr>
              <a:t>Work with colleges to include </a:t>
            </a:r>
            <a:r>
              <a:rPr lang="en-US" sz="2800" smtClean="0">
                <a:latin typeface="Avenir Book"/>
                <a:cs typeface="Avenir Book"/>
              </a:rPr>
              <a:t>online students </a:t>
            </a:r>
            <a:r>
              <a:rPr lang="en-US" sz="2800" dirty="0">
                <a:latin typeface="Avenir Book"/>
                <a:cs typeface="Avenir Book"/>
              </a:rPr>
              <a:t>in Equity </a:t>
            </a:r>
            <a:r>
              <a:rPr lang="en-US" sz="2800" dirty="0" smtClean="0">
                <a:latin typeface="Avenir Book"/>
                <a:cs typeface="Avenir Book"/>
              </a:rPr>
              <a:t>plans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Avenir Book"/>
                <a:cs typeface="Avenir Book"/>
              </a:rPr>
              <a:t>Create </a:t>
            </a:r>
            <a:r>
              <a:rPr lang="en-US" sz="2800" dirty="0">
                <a:latin typeface="Avenir Book"/>
                <a:cs typeface="Avenir Book"/>
              </a:rPr>
              <a:t>an online </a:t>
            </a:r>
            <a:r>
              <a:rPr lang="en-US" sz="2800" dirty="0" smtClean="0">
                <a:latin typeface="Avenir Book"/>
                <a:cs typeface="Avenir Book"/>
              </a:rPr>
              <a:t>mechanism </a:t>
            </a:r>
            <a:r>
              <a:rPr lang="en-US" sz="2800" dirty="0">
                <a:latin typeface="Avenir Book"/>
                <a:cs typeface="Avenir Book"/>
              </a:rPr>
              <a:t>for students to provide self reported data when withdrawing from online courses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US" sz="2800" dirty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US" sz="2800" dirty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US" sz="2800" dirty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/>
                <a:cs typeface="Calibri"/>
              </a:rPr>
              <a:t> 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US" sz="2800" dirty="0" smtClean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US" sz="2800" dirty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US" sz="2800" dirty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Calibri"/>
                <a:cs typeface="Calibri"/>
              </a:rPr>
              <a:t>Fully resourced vs. o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84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1812" y="228090"/>
            <a:ext cx="856974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latin typeface="Avenir Book"/>
              <a:cs typeface="Avenir Book"/>
            </a:endParaRPr>
          </a:p>
          <a:p>
            <a:pPr algn="ctr"/>
            <a:r>
              <a:rPr lang="en-US" sz="3200" b="1" dirty="0" smtClean="0">
                <a:latin typeface="Avenir Book"/>
                <a:cs typeface="Avenir Book"/>
              </a:rPr>
              <a:t>ONLINE COUNSELING NETWORK</a:t>
            </a:r>
          </a:p>
          <a:p>
            <a:pPr algn="ctr"/>
            <a:r>
              <a:rPr lang="en-US" sz="3200" b="1" dirty="0" smtClean="0">
                <a:latin typeface="Avenir Book"/>
                <a:cs typeface="Avenir Book"/>
              </a:rPr>
              <a:t>OCN GOALS</a:t>
            </a:r>
          </a:p>
          <a:p>
            <a:pPr algn="ctr"/>
            <a:endParaRPr lang="en-US" sz="2000" dirty="0" smtClean="0">
              <a:latin typeface="Avenir Book"/>
              <a:cs typeface="Avenir Book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venir Book"/>
                <a:cs typeface="Avenir Book"/>
              </a:rPr>
              <a:t>Provide equitable </a:t>
            </a:r>
            <a:r>
              <a:rPr lang="en-US" sz="2000" dirty="0">
                <a:latin typeface="Avenir Book"/>
                <a:cs typeface="Avenir Book"/>
              </a:rPr>
              <a:t>access to </a:t>
            </a:r>
            <a:r>
              <a:rPr lang="en-US" sz="2000" dirty="0" smtClean="0">
                <a:latin typeface="Avenir Book"/>
                <a:cs typeface="Avenir Book"/>
              </a:rPr>
              <a:t>counseling services for online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venir Book"/>
                <a:cs typeface="Avenir Book"/>
              </a:rPr>
              <a:t>Provide online counseling services parallel to on </a:t>
            </a:r>
            <a:r>
              <a:rPr lang="en-US" sz="2000" dirty="0">
                <a:latin typeface="Avenir Book"/>
                <a:cs typeface="Avenir Book"/>
              </a:rPr>
              <a:t>campus </a:t>
            </a:r>
            <a:r>
              <a:rPr lang="en-US" sz="2000" dirty="0" smtClean="0">
                <a:latin typeface="Avenir Book"/>
                <a:cs typeface="Avenir Book"/>
              </a:rPr>
              <a:t>services</a:t>
            </a:r>
            <a:endParaRPr lang="en-US" sz="2000" dirty="0">
              <a:latin typeface="Avenir Book"/>
              <a:cs typeface="Avenir Book"/>
            </a:endParaRPr>
          </a:p>
          <a:p>
            <a:r>
              <a:rPr lang="en-US" sz="2400" dirty="0" smtClean="0">
                <a:latin typeface="Avenir Book"/>
                <a:cs typeface="Avenir Book"/>
              </a:rPr>
              <a:t> </a:t>
            </a:r>
          </a:p>
        </p:txBody>
      </p:sp>
      <p:pic>
        <p:nvPicPr>
          <p:cNvPr id="4" name="Picture 4" descr="http://cache2.asset-cache.net/xr/452412933.jpg?v=1&amp;c=IWSAsset&amp;k=3&amp;d=37537F338F336545F7C91AA2840F21904D3C9B71731D5F1D0F76C3E7841C2F31E30A760B0D811297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06811" y="3554137"/>
            <a:ext cx="3945689" cy="2557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8064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1812" y="658784"/>
            <a:ext cx="8569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venir Book"/>
                <a:cs typeface="Avenir Book"/>
              </a:rPr>
              <a:t>OCN COMPONENTS</a:t>
            </a:r>
          </a:p>
          <a:p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401812" y="831969"/>
            <a:ext cx="84031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sz="2400" b="1" dirty="0" smtClean="0">
                <a:latin typeface="Avenir Book"/>
                <a:cs typeface="Avenir Book"/>
              </a:rPr>
              <a:t>Structure </a:t>
            </a:r>
            <a:r>
              <a:rPr lang="en-US" sz="2400" b="1" dirty="0">
                <a:latin typeface="Avenir Book"/>
                <a:cs typeface="Avenir Book"/>
              </a:rPr>
              <a:t>&amp; </a:t>
            </a:r>
            <a:r>
              <a:rPr lang="en-US" sz="2400" b="1" dirty="0" smtClean="0">
                <a:latin typeface="Avenir Book"/>
                <a:cs typeface="Avenir Book"/>
              </a:rPr>
              <a:t>Design</a:t>
            </a:r>
            <a:endParaRPr lang="en-US" sz="2400" b="1" dirty="0">
              <a:latin typeface="Avenir Book"/>
              <a:cs typeface="Avenir Book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venir Book"/>
                <a:cs typeface="Avenir Book"/>
              </a:rPr>
              <a:t>Establish a structured and systematic approach to online college counseling</a:t>
            </a:r>
          </a:p>
          <a:p>
            <a:endParaRPr lang="en-US" b="1" dirty="0" smtClean="0">
              <a:latin typeface="Avenir Book"/>
              <a:cs typeface="Avenir Book"/>
            </a:endParaRPr>
          </a:p>
          <a:p>
            <a:r>
              <a:rPr lang="en-US" sz="2400" b="1" dirty="0" smtClean="0">
                <a:latin typeface="Avenir Book"/>
                <a:cs typeface="Avenir Book"/>
              </a:rPr>
              <a:t>Professional </a:t>
            </a:r>
            <a:r>
              <a:rPr lang="en-US" sz="2400" b="1" dirty="0">
                <a:latin typeface="Avenir Book"/>
                <a:cs typeface="Avenir Book"/>
              </a:rPr>
              <a:t>Development and Standards</a:t>
            </a:r>
          </a:p>
          <a:p>
            <a:r>
              <a:rPr lang="en-US" dirty="0">
                <a:latin typeface="Avenir Book"/>
                <a:cs typeface="Avenir Book"/>
              </a:rPr>
              <a:t>• Develop, deliver and standardize professional development training </a:t>
            </a:r>
            <a:r>
              <a:rPr lang="en-US" dirty="0" smtClean="0">
                <a:latin typeface="Avenir Book"/>
                <a:cs typeface="Avenir Book"/>
              </a:rPr>
              <a:t>and materials </a:t>
            </a:r>
            <a:r>
              <a:rPr lang="en-US" dirty="0">
                <a:latin typeface="Avenir Book"/>
                <a:cs typeface="Avenir Book"/>
              </a:rPr>
              <a:t>aligned to the National Board of Certified Counselors </a:t>
            </a:r>
            <a:r>
              <a:rPr lang="en-US" dirty="0" smtClean="0">
                <a:latin typeface="Avenir Book"/>
                <a:cs typeface="Avenir Book"/>
              </a:rPr>
              <a:t>standards for </a:t>
            </a:r>
            <a:r>
              <a:rPr lang="en-US" dirty="0">
                <a:latin typeface="Avenir Book"/>
                <a:cs typeface="Avenir Book"/>
              </a:rPr>
              <a:t>distance counseling </a:t>
            </a:r>
            <a:r>
              <a:rPr lang="en-US" dirty="0" smtClean="0">
                <a:latin typeface="Avenir Book"/>
                <a:cs typeface="Avenir Book"/>
              </a:rPr>
              <a:t>professionals</a:t>
            </a:r>
          </a:p>
          <a:p>
            <a:endParaRPr lang="en-US" b="1" dirty="0" smtClean="0">
              <a:latin typeface="Avenir Book"/>
              <a:cs typeface="Avenir Book"/>
            </a:endParaRPr>
          </a:p>
          <a:p>
            <a:r>
              <a:rPr lang="en-US" sz="2400" b="1" dirty="0">
                <a:latin typeface="Avenir Book"/>
                <a:cs typeface="Avenir Book"/>
              </a:rPr>
              <a:t>Educational Technology Platform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Book"/>
                <a:cs typeface="Avenir Book"/>
              </a:rPr>
              <a:t>Partnership with Cranium Café online meeting &amp; collaboration platform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299" r="7258" b="7026"/>
          <a:stretch/>
        </p:blipFill>
        <p:spPr>
          <a:xfrm>
            <a:off x="2646804" y="4327690"/>
            <a:ext cx="2487522" cy="1564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4883" y="4445383"/>
            <a:ext cx="1801644" cy="1925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258" y="4327690"/>
            <a:ext cx="2516401" cy="184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5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7287" y="1023373"/>
            <a:ext cx="73054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venir Book"/>
                <a:cs typeface="Avenir Book"/>
              </a:rPr>
              <a:t> </a:t>
            </a:r>
            <a:r>
              <a:rPr lang="en-US" sz="3200" b="1" dirty="0" smtClean="0">
                <a:latin typeface="Avenir Book"/>
                <a:cs typeface="Avenir Book"/>
              </a:rPr>
              <a:t>CRANIUM CAFÉ TECHNOLOGY</a:t>
            </a:r>
            <a:endParaRPr lang="en-US" sz="3200" b="1" dirty="0">
              <a:latin typeface="Avenir Book"/>
              <a:cs typeface="Avenir Book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0445" y="1810441"/>
            <a:ext cx="824241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/>
                <a:cs typeface="Avenir Book"/>
              </a:rPr>
              <a:t>Integrates with Canvas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venir Book"/>
              </a:rPr>
              <a:t>Student </a:t>
            </a:r>
            <a:r>
              <a:rPr lang="en-US" sz="2000" dirty="0">
                <a:latin typeface="Avenir Book"/>
              </a:rPr>
              <a:t>ID </a:t>
            </a:r>
            <a:r>
              <a:rPr lang="en-US" sz="2000" dirty="0" smtClean="0">
                <a:latin typeface="Avenir Book"/>
              </a:rPr>
              <a:t>integration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venir Book"/>
              </a:rPr>
              <a:t>Single </a:t>
            </a:r>
            <a:r>
              <a:rPr lang="en-US" sz="2000" dirty="0">
                <a:latin typeface="Avenir Book"/>
              </a:rPr>
              <a:t>Sign-On with CAS and </a:t>
            </a:r>
            <a:r>
              <a:rPr lang="en-US" sz="2000" dirty="0" smtClean="0">
                <a:latin typeface="Avenir Book"/>
              </a:rPr>
              <a:t>Shibboleth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venir Book"/>
              </a:rPr>
              <a:t>Outlook </a:t>
            </a:r>
            <a:r>
              <a:rPr lang="en-US" sz="2000" dirty="0">
                <a:latin typeface="Avenir Book"/>
              </a:rPr>
              <a:t>integration with push/pull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/>
              </a:rPr>
              <a:t>Google calendar integration with push/pull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/>
              </a:rPr>
              <a:t>Web page integration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/>
              </a:rPr>
              <a:t>LMS / LTI integration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/>
              </a:rPr>
              <a:t>Social Open </a:t>
            </a:r>
            <a:r>
              <a:rPr lang="en-US" sz="2000" dirty="0" err="1">
                <a:latin typeface="Avenir Book"/>
              </a:rPr>
              <a:t>Auth</a:t>
            </a:r>
            <a:r>
              <a:rPr lang="en-US" sz="2000" dirty="0">
                <a:latin typeface="Avenir Book"/>
              </a:rPr>
              <a:t> Guest access &amp; registration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/>
              </a:rPr>
              <a:t>Can function as a stand alone 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/>
              </a:rPr>
              <a:t>REST API</a:t>
            </a:r>
          </a:p>
          <a:p>
            <a:pPr lvl="0"/>
            <a:endParaRPr lang="en-US" sz="2000" dirty="0" smtClean="0">
              <a:latin typeface="Avenir Book"/>
              <a:cs typeface="Avenir Book"/>
            </a:endParaRPr>
          </a:p>
          <a:p>
            <a:r>
              <a:rPr lang="en-US" dirty="0"/>
              <a:t>  </a:t>
            </a:r>
            <a:endParaRPr lang="en-US" b="1" cap="small" dirty="0">
              <a:cs typeface="Apple Chancery"/>
            </a:endParaRP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0087" y="1495011"/>
            <a:ext cx="2135351" cy="22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32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442" y="782989"/>
            <a:ext cx="2312771" cy="24723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8922" y="991177"/>
            <a:ext cx="60353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venir Book"/>
                <a:cs typeface="Avenir Book"/>
              </a:rPr>
              <a:t>WHY CRANIUM CAFE</a:t>
            </a:r>
            <a:endParaRPr lang="en-US" sz="3200" b="1" dirty="0">
              <a:latin typeface="Avenir Book"/>
              <a:cs typeface="Avenir Book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1130" y="2019144"/>
            <a:ext cx="85011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Book"/>
                <a:cs typeface="Avenir Book"/>
              </a:rPr>
              <a:t>Designed specifically for Student </a:t>
            </a:r>
            <a:r>
              <a:rPr lang="en-US" sz="2000" dirty="0" smtClean="0">
                <a:latin typeface="Avenir Book"/>
                <a:cs typeface="Avenir Book"/>
              </a:rPr>
              <a:t>Services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Book"/>
                <a:cs typeface="Avenir Book"/>
              </a:rPr>
              <a:t>Online career counseling appointments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Book"/>
                <a:cs typeface="Avenir Book"/>
              </a:rPr>
              <a:t>Online </a:t>
            </a:r>
            <a:r>
              <a:rPr lang="en-US" sz="2000" dirty="0">
                <a:latin typeface="Avenir Book"/>
                <a:cs typeface="Avenir Book"/>
              </a:rPr>
              <a:t>academic advising appointments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Book"/>
                <a:cs typeface="Avenir Book"/>
              </a:rPr>
              <a:t>Online </a:t>
            </a:r>
            <a:r>
              <a:rPr lang="en-US" sz="2000" dirty="0" smtClean="0">
                <a:latin typeface="Avenir Book"/>
                <a:cs typeface="Avenir Book"/>
              </a:rPr>
              <a:t>drop-in </a:t>
            </a:r>
            <a:r>
              <a:rPr lang="en-US" sz="2000" dirty="0">
                <a:latin typeface="Avenir Book"/>
                <a:cs typeface="Avenir Book"/>
              </a:rPr>
              <a:t>/ </a:t>
            </a:r>
            <a:r>
              <a:rPr lang="en-US" sz="2000" dirty="0" smtClean="0">
                <a:latin typeface="Avenir Book"/>
                <a:cs typeface="Avenir Book"/>
              </a:rPr>
              <a:t>walk-in counseling sessions </a:t>
            </a:r>
            <a:endParaRPr lang="en-US" sz="2000" dirty="0"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Book"/>
                <a:cs typeface="Avenir Book"/>
              </a:rPr>
              <a:t>Interactive student success workshops for online students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Book"/>
                <a:cs typeface="Avenir Book"/>
              </a:rPr>
              <a:t>Online Mental </a:t>
            </a:r>
            <a:r>
              <a:rPr lang="en-US" sz="2000" dirty="0" smtClean="0">
                <a:latin typeface="Avenir Book"/>
                <a:cs typeface="Avenir Book"/>
              </a:rPr>
              <a:t>Health appointments</a:t>
            </a:r>
          </a:p>
          <a:p>
            <a:pPr marL="342900" lvl="0" indent="-342900">
              <a:buFont typeface="Arial"/>
              <a:buChar char="•"/>
            </a:pPr>
            <a:r>
              <a:rPr lang="en-US" sz="2000" dirty="0">
                <a:latin typeface="Avenir Book"/>
                <a:cs typeface="Avenir Book"/>
              </a:rPr>
              <a:t>FERPA &amp; ADA Accessibility </a:t>
            </a:r>
            <a:r>
              <a:rPr lang="en-US" sz="2000" dirty="0" smtClean="0">
                <a:latin typeface="Avenir Book"/>
                <a:cs typeface="Avenir Book"/>
              </a:rPr>
              <a:t>Compliant</a:t>
            </a:r>
          </a:p>
          <a:p>
            <a:pPr marL="342900" lvl="0" indent="-342900">
              <a:buFont typeface="Arial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Avenir Book"/>
                <a:cs typeface="Avenir Book"/>
              </a:rPr>
              <a:t>ALL</a:t>
            </a:r>
            <a:r>
              <a:rPr lang="en-US" sz="2000" dirty="0">
                <a:latin typeface="Avenir Book"/>
                <a:cs typeface="Avenir Book"/>
              </a:rPr>
              <a:t> on campus counseling services can be provided via this platform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cs typeface="Avenir Book"/>
              </a:rPr>
              <a:t>Zero cost to participating OEI colleges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Book"/>
                <a:cs typeface="Avenir Book"/>
                <a:hlinkClick r:id="rId5"/>
              </a:rPr>
              <a:t>Demo</a:t>
            </a:r>
            <a:endParaRPr lang="en-US" sz="2000" dirty="0">
              <a:latin typeface="Avenir Book"/>
              <a:cs typeface="Avenir Book"/>
            </a:endParaRPr>
          </a:p>
          <a:p>
            <a:r>
              <a:rPr lang="en-US" dirty="0">
                <a:latin typeface="Avenir Book"/>
                <a:cs typeface="Avenir Book"/>
              </a:rPr>
              <a:t>  </a:t>
            </a:r>
            <a:endParaRPr lang="en-US" cap="small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72322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6273" y="1217635"/>
            <a:ext cx="790577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venir Book"/>
                <a:cs typeface="Avenir Book"/>
              </a:rPr>
              <a:t>PLATFORM TRAINING</a:t>
            </a:r>
          </a:p>
          <a:p>
            <a:endParaRPr lang="en-US" sz="2000" dirty="0" smtClean="0">
              <a:latin typeface="Avenir Book"/>
              <a:cs typeface="Avenir Book"/>
            </a:endParaRPr>
          </a:p>
          <a:p>
            <a:pPr marL="342900" indent="-342900" fontAlgn="base">
              <a:buFont typeface="Arial"/>
              <a:buChar char="•"/>
            </a:pPr>
            <a:r>
              <a:rPr lang="en-US" sz="2000" dirty="0">
                <a:latin typeface="Avenir Book"/>
                <a:cs typeface="Avenir Book"/>
              </a:rPr>
              <a:t>Understanding Communication Tools </a:t>
            </a:r>
          </a:p>
          <a:p>
            <a:pPr marL="342900" lvl="0" indent="-342900" fontAlgn="base">
              <a:buFont typeface="Arial"/>
              <a:buChar char="•"/>
            </a:pPr>
            <a:r>
              <a:rPr lang="en-US" sz="2000" dirty="0" smtClean="0">
                <a:latin typeface="Avenir Book"/>
                <a:cs typeface="Avenir Book"/>
              </a:rPr>
              <a:t>Technical </a:t>
            </a:r>
            <a:r>
              <a:rPr lang="en-US" sz="2000" dirty="0">
                <a:latin typeface="Avenir Book"/>
                <a:cs typeface="Avenir Book"/>
              </a:rPr>
              <a:t>training with online counseling platform </a:t>
            </a:r>
          </a:p>
          <a:p>
            <a:pPr marL="342900" indent="-342900" fontAlgn="base">
              <a:buFont typeface="Arial"/>
              <a:buChar char="•"/>
            </a:pPr>
            <a:r>
              <a:rPr lang="en-US" sz="2000" dirty="0" smtClean="0">
                <a:latin typeface="Avenir Book"/>
                <a:cs typeface="Avenir Book"/>
              </a:rPr>
              <a:t>Understanding </a:t>
            </a:r>
            <a:r>
              <a:rPr lang="en-US" sz="2000" dirty="0">
                <a:latin typeface="Avenir Book"/>
                <a:cs typeface="Avenir Book"/>
              </a:rPr>
              <a:t>and managing the meeting </a:t>
            </a:r>
            <a:r>
              <a:rPr lang="en-US" sz="2000" dirty="0" smtClean="0">
                <a:latin typeface="Avenir Book"/>
                <a:cs typeface="Avenir Book"/>
              </a:rPr>
              <a:t>room</a:t>
            </a:r>
          </a:p>
          <a:p>
            <a:pPr marL="342900" indent="-342900" fontAlgn="base">
              <a:buFont typeface="Arial"/>
              <a:buChar char="•"/>
            </a:pPr>
            <a:r>
              <a:rPr lang="en-US" sz="2000" dirty="0" smtClean="0">
                <a:latin typeface="Avenir Book"/>
                <a:cs typeface="Avenir Book"/>
              </a:rPr>
              <a:t>Understanding </a:t>
            </a:r>
            <a:r>
              <a:rPr lang="en-US" sz="2000" dirty="0">
                <a:latin typeface="Avenir Book"/>
                <a:cs typeface="Avenir Book"/>
              </a:rPr>
              <a:t>how this platform differs from previous platforms</a:t>
            </a:r>
          </a:p>
          <a:p>
            <a:pPr marL="342900" lvl="0" indent="-342900" fontAlgn="base">
              <a:buFont typeface="Arial"/>
              <a:buChar char="•"/>
            </a:pPr>
            <a:endParaRPr lang="en-US" sz="2000" dirty="0">
              <a:latin typeface="Avenir Book"/>
              <a:cs typeface="Avenir Book"/>
            </a:endParaRPr>
          </a:p>
          <a:p>
            <a:endParaRPr lang="en-US" sz="2400" dirty="0">
              <a:latin typeface="Avenir Book"/>
              <a:cs typeface="Avenir Book"/>
            </a:endParaRPr>
          </a:p>
          <a:p>
            <a:endParaRPr lang="en-US" sz="2400" dirty="0"/>
          </a:p>
          <a:p>
            <a:endParaRPr lang="en-US" sz="2400" dirty="0" smtClean="0">
              <a:latin typeface="Avenir Book"/>
              <a:cs typeface="Avenir Book"/>
            </a:endParaRPr>
          </a:p>
          <a:p>
            <a:r>
              <a:rPr lang="en-US" sz="2400" dirty="0" smtClean="0">
                <a:cs typeface="Avenir Book"/>
              </a:rPr>
              <a:t> 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0857" y="3365685"/>
            <a:ext cx="2135351" cy="22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8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900" y="201717"/>
            <a:ext cx="835569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 smtClean="0">
              <a:latin typeface="Avenir Book"/>
              <a:cs typeface="Avenir Book"/>
            </a:endParaRPr>
          </a:p>
          <a:p>
            <a:pPr algn="ctr"/>
            <a:r>
              <a:rPr lang="en-US" sz="3600" b="1" dirty="0" smtClean="0">
                <a:latin typeface="Avenir Book"/>
                <a:cs typeface="Avenir Book"/>
              </a:rPr>
              <a:t>ONLINE EDUCATION INITIATIVE</a:t>
            </a:r>
          </a:p>
          <a:p>
            <a:pPr algn="ctr"/>
            <a:r>
              <a:rPr lang="en-US" sz="3600" b="1" dirty="0" smtClean="0">
                <a:latin typeface="Avenir Book"/>
                <a:cs typeface="Avenir Book"/>
              </a:rPr>
              <a:t>OEI</a:t>
            </a:r>
            <a:endParaRPr lang="en-US" sz="3200" b="1" dirty="0" smtClean="0">
              <a:latin typeface="Avenir Book"/>
              <a:cs typeface="Avenir Boo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6784" y="1935251"/>
            <a:ext cx="85683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California Community College Online Education Initiative (OEI), </a:t>
            </a:r>
            <a:r>
              <a:rPr lang="en-US" sz="2000" dirty="0" smtClean="0"/>
              <a:t>is a project, state funded through </a:t>
            </a:r>
            <a:r>
              <a:rPr lang="en-US" sz="2000" dirty="0"/>
              <a:t>the California Community College Chancellor’s Office (CCCCO). The Online Education Initiative represents a comprehensive and collaborative program that leverages best practices and technology to significantly increase the opportunity for higher education degree attainment in California.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54836" y="4500442"/>
            <a:ext cx="312050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venir Book"/>
                <a:cs typeface="Avenir Book"/>
                <a:hlinkClick r:id="rId2"/>
              </a:rPr>
              <a:t>www.ccconlineed.org</a:t>
            </a:r>
            <a:endParaRPr lang="en-US" sz="2400" b="1" dirty="0" smtClean="0">
              <a:latin typeface="Avenir Book"/>
              <a:cs typeface="Avenir Book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78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 smtClean="0">
                <a:solidFill>
                  <a:srgbClr val="000000"/>
                </a:solidFill>
                <a:latin typeface="Avenir Book"/>
                <a:cs typeface="Avenir Book"/>
                <a:sym typeface="Calibri"/>
              </a:rPr>
              <a:t>PLATFORM TRAINING</a:t>
            </a:r>
            <a:endParaRPr sz="4400" b="0" i="0" u="none" strike="noStrike" cap="none" dirty="0">
              <a:solidFill>
                <a:srgbClr val="000000"/>
              </a:solidFill>
              <a:latin typeface="Avenir Book"/>
              <a:ea typeface="Calibri"/>
              <a:cs typeface="Avenir Book"/>
              <a:sym typeface="Calibri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spcBef>
                <a:spcPts val="0"/>
              </a:spcBef>
            </a:pPr>
            <a:r>
              <a:rPr lang="en-US" sz="2000" b="0" u="none" strike="noStrike" cap="none" dirty="0" smtClean="0">
                <a:solidFill>
                  <a:schemeClr val="dk1"/>
                </a:solidFill>
                <a:sym typeface="Calibri"/>
              </a:rPr>
              <a:t>  Who: Online </a:t>
            </a:r>
            <a:r>
              <a:rPr lang="en-US" sz="2000" dirty="0"/>
              <a:t>c</a:t>
            </a:r>
            <a:r>
              <a:rPr lang="en-US" sz="2000" b="0" u="none" strike="noStrike" cap="none" dirty="0" smtClean="0">
                <a:solidFill>
                  <a:schemeClr val="dk1"/>
                </a:solidFill>
                <a:sym typeface="Calibri"/>
              </a:rPr>
              <a:t>ounselors and Administrative staff </a:t>
            </a:r>
          </a:p>
          <a:p>
            <a:pPr marL="457200" indent="-457200">
              <a:spcBef>
                <a:spcPts val="0"/>
              </a:spcBef>
            </a:pPr>
            <a:r>
              <a:rPr lang="en-US" sz="2000" dirty="0" smtClean="0"/>
              <a:t>What: </a:t>
            </a:r>
          </a:p>
          <a:p>
            <a:pPr marL="857250" lvl="1" indent="-457200">
              <a:spcBef>
                <a:spcPts val="0"/>
              </a:spcBef>
            </a:pPr>
            <a:r>
              <a:rPr lang="en-US" sz="2000" dirty="0" smtClean="0"/>
              <a:t>OC- Platform Technical Training </a:t>
            </a:r>
          </a:p>
          <a:p>
            <a:pPr marL="857250" lvl="1" indent="-457200">
              <a:spcBef>
                <a:spcPts val="0"/>
              </a:spcBef>
            </a:pPr>
            <a:r>
              <a:rPr lang="en-US" sz="2000" dirty="0" smtClean="0"/>
              <a:t>AS- Platform Admin Training</a:t>
            </a:r>
          </a:p>
          <a:p>
            <a:pPr marL="457200" indent="-457200">
              <a:spcBef>
                <a:spcPts val="0"/>
              </a:spcBef>
            </a:pPr>
            <a:r>
              <a:rPr lang="en-US" sz="2000" b="0" u="none" strike="noStrike" cap="none" dirty="0" smtClean="0">
                <a:solidFill>
                  <a:schemeClr val="dk1"/>
                </a:solidFill>
                <a:sym typeface="Calibri"/>
              </a:rPr>
              <a:t>When: </a:t>
            </a:r>
          </a:p>
          <a:p>
            <a:pPr marL="857250" lvl="1" indent="-457200">
              <a:spcBef>
                <a:spcPts val="0"/>
              </a:spcBef>
            </a:pPr>
            <a:r>
              <a:rPr lang="en-US" sz="2000" b="1" dirty="0" smtClean="0"/>
              <a:t>August -Fall </a:t>
            </a:r>
            <a:r>
              <a:rPr lang="en-US" sz="2000" dirty="0" smtClean="0"/>
              <a:t> Administrative Training (Tracy Gorham)</a:t>
            </a:r>
          </a:p>
          <a:p>
            <a:pPr marL="857250" lvl="1" indent="-457200">
              <a:spcBef>
                <a:spcPts val="0"/>
              </a:spcBef>
            </a:pPr>
            <a:r>
              <a:rPr lang="en-US" sz="2000" b="1" u="none" strike="noStrike" cap="none" dirty="0" smtClean="0">
                <a:solidFill>
                  <a:schemeClr val="tx1"/>
                </a:solidFill>
                <a:sym typeface="Calibri"/>
              </a:rPr>
              <a:t>September-October   </a:t>
            </a:r>
            <a:r>
              <a:rPr lang="en-US" sz="2000" b="0" u="none" strike="noStrike" cap="none" dirty="0" smtClean="0">
                <a:solidFill>
                  <a:schemeClr val="dk1"/>
                </a:solidFill>
                <a:sym typeface="Calibri"/>
              </a:rPr>
              <a:t>Technical Platform Training  (Jessica Hurtado)</a:t>
            </a:r>
          </a:p>
          <a:p>
            <a:pPr marL="457200" indent="-457200">
              <a:spcBef>
                <a:spcPts val="0"/>
              </a:spcBef>
            </a:pPr>
            <a:r>
              <a:rPr lang="en-US" sz="2000" dirty="0" smtClean="0"/>
              <a:t>Where: Cranium Café Platform  (Cranium Café Card) </a:t>
            </a:r>
          </a:p>
          <a:p>
            <a:pPr marL="457200" indent="-457200">
              <a:spcBef>
                <a:spcPts val="0"/>
              </a:spcBef>
            </a:pPr>
            <a:r>
              <a:rPr lang="en-US" sz="2000" b="0" u="none" strike="noStrike" cap="none" dirty="0" smtClean="0">
                <a:solidFill>
                  <a:schemeClr val="dk1"/>
                </a:solidFill>
                <a:sym typeface="Calibri"/>
              </a:rPr>
              <a:t>Why:</a:t>
            </a:r>
          </a:p>
          <a:p>
            <a:pPr marL="857250" lvl="1" indent="-457200">
              <a:spcBef>
                <a:spcPts val="0"/>
              </a:spcBef>
            </a:pPr>
            <a:r>
              <a:rPr lang="en-US" sz="1800" dirty="0" smtClean="0"/>
              <a:t>Counselors: learn how to navigate the platform (log-in, upload documents,  important tools and features.</a:t>
            </a:r>
          </a:p>
          <a:p>
            <a:pPr marL="857250" lvl="1" indent="-457200">
              <a:spcBef>
                <a:spcPts val="0"/>
              </a:spcBef>
            </a:pPr>
            <a:r>
              <a:rPr lang="en-US" sz="1800" dirty="0" smtClean="0"/>
              <a:t>Administrators: learn how to manage calendars, CC Cards, Scheduling.  </a:t>
            </a:r>
            <a:endParaRPr sz="1800" b="0" u="none" strike="noStrike" cap="none" dirty="0">
              <a:solidFill>
                <a:schemeClr val="dk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3592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1824" y="355090"/>
            <a:ext cx="8569740" cy="529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latin typeface="Avenir Book"/>
              <a:cs typeface="Avenir Book"/>
            </a:endParaRPr>
          </a:p>
          <a:p>
            <a:pPr algn="ctr"/>
            <a:r>
              <a:rPr lang="en-US" sz="3200" dirty="0" smtClean="0">
                <a:latin typeface="Avenir Book"/>
                <a:cs typeface="Avenir Book"/>
              </a:rPr>
              <a:t>ONLINE COUNSELING COURSE </a:t>
            </a:r>
            <a:r>
              <a:rPr lang="en-US" sz="3200" dirty="0">
                <a:latin typeface="Avenir Book"/>
                <a:cs typeface="Avenir Book"/>
              </a:rPr>
              <a:t>CONTENT</a:t>
            </a:r>
          </a:p>
          <a:p>
            <a:endParaRPr lang="en-US" sz="1400" dirty="0">
              <a:latin typeface="Avenir Book"/>
              <a:cs typeface="Avenir Book"/>
            </a:endParaRPr>
          </a:p>
          <a:p>
            <a:endParaRPr lang="en-US" sz="2000" dirty="0">
              <a:latin typeface="Avenir Book"/>
              <a:cs typeface="Avenir Book"/>
            </a:endParaRPr>
          </a:p>
          <a:p>
            <a:r>
              <a:rPr lang="en-US" sz="2000" dirty="0" smtClean="0">
                <a:latin typeface="Avenir Book"/>
                <a:cs typeface="Avenir Book"/>
              </a:rPr>
              <a:t>Module 0: Getting started</a:t>
            </a:r>
          </a:p>
          <a:p>
            <a:r>
              <a:rPr lang="en-US" sz="2000" dirty="0" smtClean="0">
                <a:latin typeface="Avenir Book"/>
                <a:cs typeface="Avenir Book"/>
              </a:rPr>
              <a:t>Module 1</a:t>
            </a:r>
            <a:r>
              <a:rPr lang="en-US" sz="2000" dirty="0">
                <a:latin typeface="Avenir Book"/>
                <a:cs typeface="Avenir Book"/>
              </a:rPr>
              <a:t>: </a:t>
            </a:r>
            <a:r>
              <a:rPr lang="en-US" sz="2000" dirty="0" smtClean="0">
                <a:latin typeface="Avenir Book"/>
                <a:cs typeface="Avenir Book"/>
              </a:rPr>
              <a:t>Introduction to online counseling services</a:t>
            </a:r>
            <a:endParaRPr lang="en-US" sz="2000" dirty="0">
              <a:latin typeface="Avenir Book"/>
              <a:cs typeface="Avenir Book"/>
            </a:endParaRPr>
          </a:p>
          <a:p>
            <a:r>
              <a:rPr lang="en-US" sz="2000" dirty="0" smtClean="0">
                <a:latin typeface="Avenir Book"/>
                <a:cs typeface="Avenir Book"/>
              </a:rPr>
              <a:t>Module </a:t>
            </a:r>
            <a:r>
              <a:rPr lang="en-US" sz="2000" dirty="0">
                <a:latin typeface="Avenir Book"/>
                <a:cs typeface="Avenir Book"/>
              </a:rPr>
              <a:t>2: Comprehensive approaches to counseling online at a community college</a:t>
            </a:r>
          </a:p>
          <a:p>
            <a:r>
              <a:rPr lang="en-US" sz="2000" dirty="0" smtClean="0">
                <a:latin typeface="Avenir Book"/>
                <a:cs typeface="Avenir Book"/>
              </a:rPr>
              <a:t>Module </a:t>
            </a:r>
            <a:r>
              <a:rPr lang="en-US" sz="2000" dirty="0">
                <a:latin typeface="Avenir Book"/>
                <a:cs typeface="Avenir Book"/>
              </a:rPr>
              <a:t>3: </a:t>
            </a:r>
            <a:r>
              <a:rPr lang="en-US" sz="2000" dirty="0" smtClean="0">
                <a:latin typeface="Avenir Book"/>
                <a:cs typeface="Avenir Book"/>
              </a:rPr>
              <a:t>Supporting online student success and retention</a:t>
            </a:r>
            <a:endParaRPr lang="en-US" sz="2000" dirty="0">
              <a:latin typeface="Avenir Book"/>
              <a:cs typeface="Avenir Book"/>
            </a:endParaRPr>
          </a:p>
          <a:p>
            <a:r>
              <a:rPr lang="en-US" sz="2000" dirty="0" smtClean="0">
                <a:latin typeface="Avenir Book"/>
                <a:cs typeface="Avenir Book"/>
              </a:rPr>
              <a:t>Module </a:t>
            </a:r>
            <a:r>
              <a:rPr lang="en-US" sz="2000" dirty="0">
                <a:latin typeface="Avenir Book"/>
                <a:cs typeface="Avenir Book"/>
              </a:rPr>
              <a:t>4: </a:t>
            </a:r>
            <a:r>
              <a:rPr lang="en-US" sz="2000" dirty="0" smtClean="0">
                <a:latin typeface="Avenir Book"/>
                <a:cs typeface="Avenir Book"/>
              </a:rPr>
              <a:t>Counseling students with disabilities</a:t>
            </a:r>
            <a:endParaRPr lang="en-US" sz="2000" dirty="0">
              <a:latin typeface="Avenir Book"/>
              <a:cs typeface="Avenir Book"/>
            </a:endParaRPr>
          </a:p>
          <a:p>
            <a:r>
              <a:rPr lang="en-US" sz="2000" dirty="0" smtClean="0">
                <a:latin typeface="Avenir Book"/>
                <a:cs typeface="Avenir Book"/>
              </a:rPr>
              <a:t>Module </a:t>
            </a:r>
            <a:r>
              <a:rPr lang="en-US" sz="2000" dirty="0">
                <a:latin typeface="Avenir Book"/>
                <a:cs typeface="Avenir Book"/>
              </a:rPr>
              <a:t>5: </a:t>
            </a:r>
            <a:r>
              <a:rPr lang="en-US" sz="2000" dirty="0" smtClean="0">
                <a:latin typeface="Avenir Book"/>
                <a:cs typeface="Avenir Book"/>
              </a:rPr>
              <a:t>Evaluation of online counseling services</a:t>
            </a:r>
            <a:endParaRPr lang="en-US" sz="2000" dirty="0">
              <a:latin typeface="Avenir Book"/>
              <a:cs typeface="Avenir Book"/>
            </a:endParaRPr>
          </a:p>
          <a:p>
            <a:r>
              <a:rPr lang="en-US" sz="2000" dirty="0" smtClean="0">
                <a:latin typeface="Avenir Book"/>
                <a:cs typeface="Avenir Book"/>
              </a:rPr>
              <a:t>Module </a:t>
            </a:r>
            <a:r>
              <a:rPr lang="en-US" sz="2000" dirty="0">
                <a:latin typeface="Avenir Book"/>
                <a:cs typeface="Avenir Book"/>
              </a:rPr>
              <a:t>6</a:t>
            </a:r>
            <a:r>
              <a:rPr lang="en-US" sz="2000" dirty="0" smtClean="0">
                <a:latin typeface="Avenir Book"/>
                <a:cs typeface="Avenir Book"/>
              </a:rPr>
              <a:t>: Online </a:t>
            </a:r>
            <a:r>
              <a:rPr lang="en-US" sz="2000" dirty="0">
                <a:latin typeface="Avenir Book"/>
                <a:cs typeface="Avenir Book"/>
              </a:rPr>
              <a:t>mental health counseling</a:t>
            </a:r>
          </a:p>
          <a:p>
            <a:r>
              <a:rPr lang="en-US" sz="1600" dirty="0"/>
              <a:t>       </a:t>
            </a:r>
            <a:endParaRPr lang="en-US" sz="1600" dirty="0">
              <a:latin typeface="Avenir Book"/>
              <a:cs typeface="Avenir Book"/>
            </a:endParaRPr>
          </a:p>
          <a:p>
            <a:endParaRPr lang="en-US" sz="2400" dirty="0">
              <a:latin typeface="Avenir Book"/>
              <a:cs typeface="Avenir Book"/>
            </a:endParaRPr>
          </a:p>
          <a:p>
            <a:endParaRPr lang="en-US" sz="2400" dirty="0">
              <a:latin typeface="Avenir Book"/>
              <a:cs typeface="Avenir Book"/>
            </a:endParaRPr>
          </a:p>
          <a:p>
            <a:r>
              <a:rPr lang="en-US" sz="2400" dirty="0">
                <a:cs typeface="Avenir Book"/>
              </a:rPr>
              <a:t> </a:t>
            </a:r>
          </a:p>
        </p:txBody>
      </p:sp>
      <p:pic>
        <p:nvPicPr>
          <p:cNvPr id="3" name="Picture 2" descr="Canvas_vertical_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1" y="4329681"/>
            <a:ext cx="2384892" cy="1968481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6239" y="4242860"/>
            <a:ext cx="2102815" cy="224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07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nip Same Side Corner Rectangle 53"/>
          <p:cNvSpPr/>
          <p:nvPr/>
        </p:nvSpPr>
        <p:spPr>
          <a:xfrm>
            <a:off x="3580151" y="3071091"/>
            <a:ext cx="1993698" cy="1858819"/>
          </a:xfrm>
          <a:prstGeom prst="snip2Same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6022207" y="4724401"/>
            <a:ext cx="2211776" cy="808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022207" y="3339147"/>
            <a:ext cx="2211776" cy="808182"/>
          </a:xfrm>
          <a:prstGeom prst="roundRect">
            <a:avLst/>
          </a:prstGeom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6022207" y="2276764"/>
            <a:ext cx="2211776" cy="808182"/>
          </a:xfrm>
          <a:prstGeom prst="roundRect">
            <a:avLst/>
          </a:prstGeom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476239" y="5440223"/>
            <a:ext cx="2211776" cy="808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619793" y="4724401"/>
            <a:ext cx="2448690" cy="808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721098" y="3339147"/>
            <a:ext cx="2211776" cy="808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825003" y="1872673"/>
            <a:ext cx="2211776" cy="808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362073" y="1122946"/>
            <a:ext cx="2211776" cy="808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2162"/>
            <a:ext cx="8229600" cy="1143000"/>
          </a:xfrm>
        </p:spPr>
        <p:txBody>
          <a:bodyPr>
            <a:normAutofit/>
          </a:bodyPr>
          <a:lstStyle/>
          <a:p>
            <a:pPr indent="-342900"/>
            <a:r>
              <a:rPr lang="en-US" sz="3100" dirty="0">
                <a:latin typeface="Avenir Book"/>
                <a:cs typeface="Avenir Book"/>
              </a:rPr>
              <a:t>THE FUTURE</a:t>
            </a:r>
            <a:br>
              <a:rPr lang="en-US" sz="3100" dirty="0">
                <a:latin typeface="Avenir Book"/>
                <a:cs typeface="Avenir Book"/>
              </a:rPr>
            </a:br>
            <a:r>
              <a:rPr lang="en-US" sz="3100" dirty="0">
                <a:latin typeface="Avenir Book"/>
                <a:cs typeface="Avenir Book"/>
              </a:rPr>
              <a:t>The 1- Stop Online Student Support Center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45676" y="5577680"/>
            <a:ext cx="1767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Online Tutoring 24x7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8799" y="1349453"/>
            <a:ext cx="1857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Online Readiness (Quest Program)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08272" y="3470482"/>
            <a:ext cx="2028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Online Test Proctoring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8678" y="4866504"/>
            <a:ext cx="1978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Accessibility Support &amp; Universal Design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08272" y="2233499"/>
            <a:ext cx="2028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Recommended Library Services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2643" y="2141139"/>
            <a:ext cx="2095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Early Alert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9793" y="4860411"/>
            <a:ext cx="2448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Embedded Support for Underperforming Students</a:t>
            </a:r>
            <a:endParaRPr lang="en-US" sz="1400" dirty="0">
              <a:solidFill>
                <a:srgbClr val="FFFFFF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036779" y="3743238"/>
            <a:ext cx="4394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002144" y="2391813"/>
            <a:ext cx="743532" cy="5426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447563" y="2050257"/>
            <a:ext cx="0" cy="87319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367001" y="2727553"/>
            <a:ext cx="642028" cy="5195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5664925" y="4889594"/>
            <a:ext cx="299560" cy="25044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608484" y="3743238"/>
            <a:ext cx="36754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3128820" y="4878049"/>
            <a:ext cx="335874" cy="2388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558856" y="5023079"/>
            <a:ext cx="0" cy="32591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erson-amorphou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41" y="3155471"/>
            <a:ext cx="1734123" cy="173412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94279" y="3470588"/>
            <a:ext cx="1876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Online Counseling Network &amp; Platform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022207" y="1293092"/>
            <a:ext cx="2211776" cy="808182"/>
          </a:xfrm>
          <a:prstGeom prst="roundRect">
            <a:avLst/>
          </a:prstGeom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Online Peer Support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915945" y="2101274"/>
            <a:ext cx="849499" cy="8221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34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xmlns:p14="http://schemas.microsoft.com/office/powerpoint/2010/main" spd="slow">
        <p:wheel spokes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nip Same Side Corner Rectangle 53"/>
          <p:cNvSpPr/>
          <p:nvPr/>
        </p:nvSpPr>
        <p:spPr>
          <a:xfrm>
            <a:off x="3580151" y="3071091"/>
            <a:ext cx="1993698" cy="1858819"/>
          </a:xfrm>
          <a:prstGeom prst="snip2Same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6022207" y="4724401"/>
            <a:ext cx="2211776" cy="808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022207" y="3339147"/>
            <a:ext cx="2211776" cy="808182"/>
          </a:xfrm>
          <a:prstGeom prst="roundRect">
            <a:avLst/>
          </a:prstGeom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6022207" y="2262909"/>
            <a:ext cx="2211776" cy="808182"/>
          </a:xfrm>
          <a:prstGeom prst="roundRect">
            <a:avLst/>
          </a:prstGeom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476239" y="5440223"/>
            <a:ext cx="2211776" cy="808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619793" y="4724401"/>
            <a:ext cx="2448690" cy="808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721098" y="3339147"/>
            <a:ext cx="2211776" cy="808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721098" y="2101274"/>
            <a:ext cx="2211776" cy="808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362073" y="1272908"/>
            <a:ext cx="2211776" cy="808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venir Book"/>
                <a:cs typeface="Avenir Book"/>
              </a:rPr>
              <a:t>THE FUTURE</a:t>
            </a:r>
            <a:br>
              <a:rPr lang="en-US" sz="2800" dirty="0">
                <a:latin typeface="Avenir Book"/>
                <a:cs typeface="Avenir Book"/>
              </a:rPr>
            </a:br>
            <a:r>
              <a:rPr lang="en-US" sz="2800" dirty="0">
                <a:latin typeface="Avenir Book"/>
                <a:cs typeface="Avenir Book"/>
              </a:rPr>
              <a:t>The 1- Stop Online Student Support Center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745676" y="5577680"/>
            <a:ext cx="1767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Online Tutoring 24x7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0151" y="1417638"/>
            <a:ext cx="1857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Online Readiness (Quest Program)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08272" y="3470482"/>
            <a:ext cx="2028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Online Test Proctoring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8678" y="4866504"/>
            <a:ext cx="1978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Accessibility Support &amp; Universal Design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08272" y="2233499"/>
            <a:ext cx="2028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Recommended Library Services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2643" y="2141139"/>
            <a:ext cx="20959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Professional Development &amp; Course Design Rubric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9793" y="4860411"/>
            <a:ext cx="2448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Embedded Support for Underperforming Students</a:t>
            </a:r>
            <a:endParaRPr lang="en-US" sz="1400" dirty="0">
              <a:solidFill>
                <a:srgbClr val="FFFFFF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036779" y="3743238"/>
            <a:ext cx="4394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002144" y="2528455"/>
            <a:ext cx="743532" cy="5426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558856" y="2141139"/>
            <a:ext cx="0" cy="7386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1" idx="1"/>
          </p:cNvCxnSpPr>
          <p:nvPr/>
        </p:nvCxnSpPr>
        <p:spPr>
          <a:xfrm flipH="1">
            <a:off x="5322455" y="2667000"/>
            <a:ext cx="699752" cy="4040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5664925" y="4889594"/>
            <a:ext cx="299560" cy="25044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608484" y="3743238"/>
            <a:ext cx="36754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3128820" y="4878049"/>
            <a:ext cx="335874" cy="2388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558856" y="5023079"/>
            <a:ext cx="0" cy="32591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erson-amorphou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41" y="3155471"/>
            <a:ext cx="1734123" cy="173412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94279" y="3470588"/>
            <a:ext cx="1876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Online Counseling Network &amp; Platform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1" name="Snip Same Side Corner Rectangle 30"/>
          <p:cNvSpPr/>
          <p:nvPr/>
        </p:nvSpPr>
        <p:spPr>
          <a:xfrm>
            <a:off x="3580151" y="3071091"/>
            <a:ext cx="1993698" cy="1858819"/>
          </a:xfrm>
          <a:prstGeom prst="snip2Same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 descr="Canvas_vertical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936" y="3221388"/>
            <a:ext cx="1351839" cy="111580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536573" y="4337191"/>
            <a:ext cx="208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Common Course Management System</a:t>
            </a:r>
            <a:endParaRPr lang="en-US" sz="1400" dirty="0"/>
          </a:p>
        </p:txBody>
      </p:sp>
      <p:sp>
        <p:nvSpPr>
          <p:cNvPr id="34" name="Rounded Rectangle 33"/>
          <p:cNvSpPr/>
          <p:nvPr/>
        </p:nvSpPr>
        <p:spPr>
          <a:xfrm>
            <a:off x="6022207" y="1293092"/>
            <a:ext cx="2211776" cy="808182"/>
          </a:xfrm>
          <a:prstGeom prst="roundRect">
            <a:avLst/>
          </a:prstGeom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Online Peer Support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4956912" y="2134524"/>
            <a:ext cx="877254" cy="74527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4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xmlns:p14="http://schemas.microsoft.com/office/powerpoint/2010/main" spd="slow">
        <p:wheel spokes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31970" y="691387"/>
            <a:ext cx="7599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venir Book"/>
                <a:cs typeface="Avenir Book"/>
              </a:rPr>
              <a:t>WHAT’S ON THE HORIZON?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860" y="2964807"/>
            <a:ext cx="3521038" cy="33222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3108" y="1070533"/>
            <a:ext cx="86711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venir Book"/>
                <a:cs typeface="Avenir Book"/>
              </a:rPr>
              <a:t>Meeting students where they are</a:t>
            </a:r>
          </a:p>
          <a:p>
            <a:r>
              <a:rPr lang="en-US" sz="2400" dirty="0" smtClean="0">
                <a:latin typeface="Avenir Book"/>
                <a:cs typeface="Avenir Book"/>
              </a:rPr>
              <a:t>Taking more proactive role in the future Distance Education</a:t>
            </a:r>
          </a:p>
          <a:p>
            <a:r>
              <a:rPr lang="en-US" sz="2400" dirty="0" smtClean="0">
                <a:latin typeface="Avenir Book"/>
                <a:cs typeface="Avenir Book"/>
              </a:rPr>
              <a:t>Partner </a:t>
            </a:r>
            <a:r>
              <a:rPr lang="en-US" sz="2400" dirty="0">
                <a:latin typeface="Avenir Book"/>
                <a:cs typeface="Avenir Book"/>
              </a:rPr>
              <a:t>with instruction to make Distance Ed. Programs “</a:t>
            </a:r>
            <a:r>
              <a:rPr lang="en-US" sz="2400" dirty="0" smtClean="0">
                <a:latin typeface="Avenir Book"/>
                <a:cs typeface="Avenir Book"/>
              </a:rPr>
              <a:t>whole.”</a:t>
            </a:r>
            <a:endParaRPr lang="en-US" sz="2400" dirty="0">
              <a:latin typeface="Avenir Book"/>
              <a:cs typeface="Avenir Book"/>
            </a:endParaRPr>
          </a:p>
          <a:p>
            <a:r>
              <a:rPr lang="en-US" sz="2400" dirty="0" smtClean="0">
                <a:latin typeface="Avenir Book"/>
                <a:cs typeface="Avenir Book"/>
              </a:rPr>
              <a:t>Development of Online Student Services Centers</a:t>
            </a:r>
            <a:endParaRPr lang="en-US" sz="24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269784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6737" y="1306942"/>
            <a:ext cx="75995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venir Book"/>
                <a:cs typeface="Avenir Book"/>
              </a:rPr>
              <a:t>THE CHICKEN OR THE EGG</a:t>
            </a:r>
            <a:endParaRPr lang="en-US" sz="2800" b="1" dirty="0">
              <a:latin typeface="Avenir Book"/>
              <a:cs typeface="Avenir Book"/>
            </a:endParaRPr>
          </a:p>
          <a:p>
            <a:pPr algn="ctr"/>
            <a:endParaRPr lang="en-US" sz="2000" dirty="0" smtClean="0">
              <a:latin typeface="Avenir Book"/>
              <a:cs typeface="Avenir Book"/>
            </a:endParaRPr>
          </a:p>
          <a:p>
            <a:pPr algn="ctr"/>
            <a:r>
              <a:rPr lang="en-US" sz="2000" dirty="0" smtClean="0">
                <a:latin typeface="Avenir Book"/>
                <a:cs typeface="Avenir Book"/>
              </a:rPr>
              <a:t>Who will drive future innovation for online student services?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1304" t="23135" r="12052" b="9943"/>
          <a:stretch/>
        </p:blipFill>
        <p:spPr>
          <a:xfrm>
            <a:off x="3163138" y="2533014"/>
            <a:ext cx="3080827" cy="398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35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7051" y="797580"/>
            <a:ext cx="7599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venir Book"/>
                <a:cs typeface="Avenir Book"/>
              </a:rPr>
              <a:t>WHAT’S NEEDED?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1320800"/>
            <a:ext cx="47752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21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9664" y="623014"/>
            <a:ext cx="6687403" cy="4893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 smtClean="0">
              <a:solidFill>
                <a:srgbClr val="000000"/>
              </a:solidFill>
              <a:latin typeface="Avenir Book"/>
              <a:cs typeface="Avenir Book"/>
            </a:endParaRPr>
          </a:p>
          <a:p>
            <a:pPr algn="ctr"/>
            <a:r>
              <a:rPr lang="en-US" sz="4000" dirty="0" smtClean="0">
                <a:solidFill>
                  <a:srgbClr val="000000"/>
                </a:solidFill>
                <a:latin typeface="Avenir Book"/>
                <a:cs typeface="Avenir Book"/>
              </a:rPr>
              <a:t>CONTACT</a:t>
            </a:r>
            <a:endParaRPr lang="en-US" sz="4000" dirty="0">
              <a:solidFill>
                <a:srgbClr val="000000"/>
              </a:solidFill>
              <a:latin typeface="Avenir Book"/>
              <a:cs typeface="Avenir Book"/>
            </a:endParaRPr>
          </a:p>
          <a:p>
            <a:endParaRPr lang="en-US" sz="1600" dirty="0" smtClean="0">
              <a:solidFill>
                <a:srgbClr val="000000"/>
              </a:solidFill>
              <a:latin typeface="Avenir Book"/>
              <a:cs typeface="Avenir Book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Avenir Book"/>
                <a:cs typeface="Avenir Book"/>
              </a:rPr>
              <a:t>Bonnie </a:t>
            </a:r>
            <a:r>
              <a:rPr lang="en-US" sz="1600" dirty="0">
                <a:solidFill>
                  <a:srgbClr val="000000"/>
                </a:solidFill>
                <a:latin typeface="Avenir Book"/>
                <a:cs typeface="Avenir Book"/>
              </a:rPr>
              <a:t>Peters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Avenir Book"/>
                <a:cs typeface="Avenir Book"/>
              </a:rPr>
              <a:t>Chief </a:t>
            </a:r>
            <a:r>
              <a:rPr lang="en-US" sz="1600" b="1" dirty="0">
                <a:solidFill>
                  <a:srgbClr val="000000"/>
                </a:solidFill>
                <a:latin typeface="Avenir Book"/>
                <a:cs typeface="Avenir Book"/>
              </a:rPr>
              <a:t>Student Services Officer (CSSO)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Avenir Book"/>
                <a:cs typeface="Avenir Book"/>
              </a:rPr>
              <a:t>Online </a:t>
            </a:r>
            <a:r>
              <a:rPr lang="en-US" sz="1600" b="1" dirty="0">
                <a:solidFill>
                  <a:srgbClr val="000000"/>
                </a:solidFill>
                <a:latin typeface="Avenir Book"/>
                <a:cs typeface="Avenir Book"/>
              </a:rPr>
              <a:t>Education Initiative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Avenir Book"/>
                <a:cs typeface="Avenir Book"/>
                <a:hlinkClick r:id="rId2"/>
              </a:rPr>
              <a:t>bpeters</a:t>
            </a:r>
            <a:r>
              <a:rPr lang="en-US" sz="1600" b="1" dirty="0">
                <a:solidFill>
                  <a:srgbClr val="000000"/>
                </a:solidFill>
                <a:latin typeface="Avenir Book"/>
                <a:cs typeface="Avenir Book"/>
                <a:hlinkClick r:id="rId2"/>
              </a:rPr>
              <a:t>@ccconlineed.org</a:t>
            </a:r>
            <a:endParaRPr lang="en-US" sz="1600" b="1" dirty="0">
              <a:solidFill>
                <a:srgbClr val="000000"/>
              </a:solidFill>
              <a:latin typeface="Avenir Book"/>
              <a:cs typeface="Avenir Book"/>
            </a:endParaRPr>
          </a:p>
          <a:p>
            <a:r>
              <a:rPr lang="en-US" sz="1600" b="1" dirty="0" smtClean="0">
                <a:solidFill>
                  <a:srgbClr val="000000"/>
                </a:solidFill>
                <a:latin typeface="Avenir Book"/>
                <a:cs typeface="Avenir Book"/>
                <a:hlinkClick r:id="rId3"/>
              </a:rPr>
              <a:t>petersbonnie</a:t>
            </a:r>
            <a:r>
              <a:rPr lang="en-US" sz="1600" b="1" dirty="0">
                <a:solidFill>
                  <a:srgbClr val="000000"/>
                </a:solidFill>
                <a:latin typeface="Avenir Book"/>
                <a:cs typeface="Avenir Book"/>
                <a:hlinkClick r:id="rId3"/>
              </a:rPr>
              <a:t>@fhda.edu</a:t>
            </a:r>
            <a:endParaRPr lang="en-US" sz="1600" b="1" dirty="0">
              <a:solidFill>
                <a:srgbClr val="000000"/>
              </a:solidFill>
              <a:latin typeface="Avenir Book"/>
              <a:cs typeface="Avenir Book"/>
            </a:endParaRPr>
          </a:p>
          <a:p>
            <a:r>
              <a:rPr lang="en-US" sz="1600" b="1" dirty="0" err="1" smtClean="0">
                <a:solidFill>
                  <a:srgbClr val="000000"/>
                </a:solidFill>
                <a:latin typeface="Avenir Book"/>
                <a:cs typeface="Avenir Book"/>
              </a:rPr>
              <a:t>Ph</a:t>
            </a:r>
            <a:r>
              <a:rPr lang="en-US" sz="1600" b="1" dirty="0">
                <a:solidFill>
                  <a:srgbClr val="000000"/>
                </a:solidFill>
                <a:latin typeface="Avenir Book"/>
                <a:cs typeface="Avenir Book"/>
              </a:rPr>
              <a:t>: 619 204 </a:t>
            </a:r>
            <a:r>
              <a:rPr lang="en-US" sz="1600" b="1" dirty="0" smtClean="0">
                <a:solidFill>
                  <a:srgbClr val="000000"/>
                </a:solidFill>
                <a:latin typeface="Avenir Book"/>
                <a:cs typeface="Avenir Book"/>
              </a:rPr>
              <a:t>7684</a:t>
            </a:r>
          </a:p>
          <a:p>
            <a:endParaRPr lang="en-US" sz="1600" b="1" dirty="0">
              <a:solidFill>
                <a:srgbClr val="000000"/>
              </a:solidFill>
              <a:latin typeface="Avenir Book"/>
              <a:cs typeface="Avenir Book"/>
            </a:endParaRPr>
          </a:p>
          <a:p>
            <a:r>
              <a:rPr lang="en-US" sz="1600" b="1" dirty="0" smtClean="0">
                <a:solidFill>
                  <a:srgbClr val="000000"/>
                </a:solidFill>
                <a:latin typeface="Avenir Book"/>
                <a:cs typeface="Avenir Book"/>
              </a:rPr>
              <a:t>Dr. Marilyn Harvey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Avenir Book"/>
                <a:cs typeface="Avenir Book"/>
              </a:rPr>
              <a:t>OEI Professional Consultant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Avenir Book"/>
                <a:cs typeface="Avenir Book"/>
                <a:hlinkClick r:id="rId4"/>
              </a:rPr>
              <a:t>mharvey@ccconlineed.org</a:t>
            </a:r>
            <a:endParaRPr lang="en-US" sz="1600" b="1" dirty="0" smtClean="0">
              <a:solidFill>
                <a:srgbClr val="000000"/>
              </a:solidFill>
              <a:latin typeface="Avenir Book"/>
              <a:cs typeface="Avenir Book"/>
            </a:endParaRPr>
          </a:p>
          <a:p>
            <a:endParaRPr lang="en-US" sz="1600" b="1" dirty="0">
              <a:solidFill>
                <a:srgbClr val="000000"/>
              </a:solidFill>
              <a:latin typeface="Avenir Book"/>
              <a:cs typeface="Avenir Book"/>
            </a:endParaRPr>
          </a:p>
          <a:p>
            <a:r>
              <a:rPr lang="en-US" sz="1600" b="1" dirty="0" smtClean="0">
                <a:solidFill>
                  <a:srgbClr val="000000"/>
                </a:solidFill>
                <a:latin typeface="Avenir Book"/>
                <a:cs typeface="Avenir Book"/>
              </a:rPr>
              <a:t>Jessica </a:t>
            </a:r>
            <a:r>
              <a:rPr lang="en-US" sz="1600" b="1" dirty="0" err="1" smtClean="0">
                <a:solidFill>
                  <a:srgbClr val="000000"/>
                </a:solidFill>
                <a:latin typeface="Avenir Book"/>
                <a:cs typeface="Avenir Book"/>
              </a:rPr>
              <a:t>Hurtado</a:t>
            </a:r>
            <a:r>
              <a:rPr lang="en-US" sz="1600" b="1" dirty="0" smtClean="0">
                <a:solidFill>
                  <a:srgbClr val="000000"/>
                </a:solidFill>
                <a:latin typeface="Avenir Book"/>
                <a:cs typeface="Avenir Book"/>
              </a:rPr>
              <a:t> 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Avenir Book"/>
                <a:cs typeface="Avenir Book"/>
              </a:rPr>
              <a:t>OEI Online Services &amp; Outreach Coordinator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Avenir Book"/>
                <a:cs typeface="Avenir Book"/>
                <a:hlinkClick r:id="rId5"/>
              </a:rPr>
              <a:t>jhurtado@ccconlineed.org</a:t>
            </a:r>
            <a:endParaRPr lang="en-US" sz="1600" b="1" dirty="0" smtClean="0">
              <a:solidFill>
                <a:srgbClr val="000000"/>
              </a:solidFill>
              <a:latin typeface="Avenir Book"/>
              <a:cs typeface="Avenir Book"/>
            </a:endParaRPr>
          </a:p>
          <a:p>
            <a:endParaRPr lang="en-US" sz="1600" b="1" dirty="0">
              <a:solidFill>
                <a:srgbClr val="00000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378450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406" y="3149689"/>
            <a:ext cx="3705259" cy="29844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30900" y="201717"/>
            <a:ext cx="83556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 smtClean="0">
              <a:latin typeface="Avenir Book"/>
              <a:cs typeface="Avenir Book"/>
            </a:endParaRPr>
          </a:p>
          <a:p>
            <a:pPr algn="ctr"/>
            <a:r>
              <a:rPr lang="en-US" sz="3600" b="1" dirty="0" smtClean="0">
                <a:latin typeface="Avenir Book"/>
                <a:cs typeface="Avenir Book"/>
              </a:rPr>
              <a:t>ONLINE EDUCATION INITIATIVE (OEI)</a:t>
            </a:r>
          </a:p>
          <a:p>
            <a:pPr algn="ctr"/>
            <a:r>
              <a:rPr lang="en-US" sz="3200" b="1" dirty="0" smtClean="0">
                <a:latin typeface="Avenir Book"/>
                <a:cs typeface="Avenir Book"/>
              </a:rPr>
              <a:t>GOAL</a:t>
            </a:r>
          </a:p>
          <a:p>
            <a:r>
              <a:rPr lang="en-US" sz="2400" dirty="0" smtClean="0">
                <a:latin typeface="Avenir Book"/>
                <a:cs typeface="Avenir Book"/>
              </a:rPr>
              <a:t>To </a:t>
            </a:r>
            <a:r>
              <a:rPr lang="en-US" sz="2400" dirty="0">
                <a:latin typeface="Avenir Book"/>
                <a:cs typeface="Avenir Book"/>
              </a:rPr>
              <a:t>i</a:t>
            </a:r>
            <a:r>
              <a:rPr lang="en-US" sz="2400" dirty="0" smtClean="0">
                <a:latin typeface="Avenir Book"/>
                <a:cs typeface="Avenir Book"/>
              </a:rPr>
              <a:t>ncrease student COMPLETION of courses, </a:t>
            </a:r>
            <a:r>
              <a:rPr lang="en-US" sz="2400" dirty="0">
                <a:latin typeface="Avenir Book"/>
                <a:cs typeface="Avenir Book"/>
              </a:rPr>
              <a:t>degrees </a:t>
            </a:r>
            <a:r>
              <a:rPr lang="en-US" sz="2400" dirty="0" smtClean="0">
                <a:latin typeface="Avenir Book"/>
                <a:cs typeface="Avenir Book"/>
              </a:rPr>
              <a:t>and transfer requirements, by providing</a:t>
            </a:r>
            <a:r>
              <a:rPr lang="en-US" sz="2400" dirty="0">
                <a:latin typeface="Avenir Book"/>
                <a:cs typeface="Avenir Book"/>
              </a:rPr>
              <a:t> </a:t>
            </a:r>
            <a:r>
              <a:rPr lang="en-US" sz="2400" dirty="0" smtClean="0">
                <a:latin typeface="Avenir Book"/>
                <a:cs typeface="Avenir Book"/>
              </a:rPr>
              <a:t>access to quality online courses and </a:t>
            </a:r>
            <a:r>
              <a:rPr lang="en-US" sz="2400" b="1" dirty="0" smtClean="0">
                <a:solidFill>
                  <a:schemeClr val="accent2"/>
                </a:solidFill>
                <a:latin typeface="Avenir Book"/>
                <a:cs typeface="Avenir Book"/>
              </a:rPr>
              <a:t>online support services.</a:t>
            </a:r>
            <a:endParaRPr lang="en-US" sz="2400" b="1" dirty="0">
              <a:solidFill>
                <a:schemeClr val="accent2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51390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900" y="201717"/>
            <a:ext cx="8355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 smtClean="0">
              <a:latin typeface="Avenir Book"/>
              <a:cs typeface="Avenir Book"/>
            </a:endParaRPr>
          </a:p>
          <a:p>
            <a:pPr algn="ctr"/>
            <a:r>
              <a:rPr lang="en-US" sz="3600" b="1" dirty="0" smtClean="0">
                <a:latin typeface="Avenir Book"/>
                <a:cs typeface="Avenir Book"/>
              </a:rPr>
              <a:t>OUR FOCUS</a:t>
            </a:r>
            <a:endParaRPr lang="en-US" sz="3200" b="1" dirty="0" smtClean="0">
              <a:latin typeface="Avenir Book"/>
              <a:cs typeface="Avenir Boo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7182" y="1574570"/>
            <a:ext cx="85568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Common Course Management System -Canvas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Development of online student Support Services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Develop CCC </a:t>
            </a:r>
            <a:r>
              <a:rPr lang="en-US" sz="2400" dirty="0"/>
              <a:t>Course Exchange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Collaborate with CCC faculty to develop </a:t>
            </a:r>
            <a:r>
              <a:rPr lang="en-US" sz="2400" dirty="0" smtClean="0">
                <a:latin typeface="Avenir Book"/>
                <a:cs typeface="Avenir Book"/>
              </a:rPr>
              <a:t>quality </a:t>
            </a:r>
            <a:r>
              <a:rPr lang="en-US" sz="2400" dirty="0">
                <a:latin typeface="Avenir Book"/>
                <a:cs typeface="Avenir Book"/>
              </a:rPr>
              <a:t>online </a:t>
            </a:r>
            <a:r>
              <a:rPr lang="en-US" sz="2400" dirty="0" smtClean="0">
                <a:latin typeface="Avenir Book"/>
                <a:cs typeface="Avenir Book"/>
              </a:rPr>
              <a:t>courses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63000"/>
          </a:blip>
          <a:stretch>
            <a:fillRect/>
          </a:stretch>
        </p:blipFill>
        <p:spPr>
          <a:xfrm>
            <a:off x="1229634" y="3144230"/>
            <a:ext cx="4965822" cy="331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7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7520" y="902874"/>
            <a:ext cx="8684837" cy="661990"/>
          </a:xfrm>
        </p:spPr>
        <p:txBody>
          <a:bodyPr>
            <a:normAutofit fontScale="90000"/>
          </a:bodyPr>
          <a:lstStyle/>
          <a:p>
            <a:r>
              <a:rPr lang="en-US" sz="3600" b="0" dirty="0" smtClean="0">
                <a:latin typeface="Avenir Book"/>
                <a:cs typeface="Avenir Book"/>
              </a:rPr>
              <a:t>  </a:t>
            </a:r>
            <a:r>
              <a:rPr lang="en-US" sz="3600" dirty="0" smtClean="0">
                <a:latin typeface="Avenir Book"/>
                <a:cs typeface="Avenir Book"/>
              </a:rPr>
              <a:t>WHAT OEI OFFERS STUDENT SERVICES</a:t>
            </a:r>
            <a:endParaRPr lang="en-US" sz="3600" dirty="0">
              <a:latin typeface="Avenir Book"/>
              <a:cs typeface="Avenir Boo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520" y="1843319"/>
            <a:ext cx="86848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venir Book"/>
                <a:cs typeface="Avenir Book"/>
              </a:rPr>
              <a:t>An opportunity to seamlessly incorporate Student Services into a college’s Distance Education, thereby</a:t>
            </a:r>
            <a:r>
              <a:rPr lang="en-US" sz="2400" dirty="0">
                <a:latin typeface="Avenir Book"/>
                <a:cs typeface="Avenir Book"/>
              </a:rPr>
              <a:t> </a:t>
            </a:r>
            <a:r>
              <a:rPr lang="en-US" sz="2400" dirty="0" smtClean="0">
                <a:latin typeface="Avenir Book"/>
                <a:cs typeface="Avenir Book"/>
              </a:rPr>
              <a:t>meeting accreditation standards and enhancing</a:t>
            </a:r>
            <a:r>
              <a:rPr lang="en-US" sz="2400" dirty="0" smtClean="0">
                <a:solidFill>
                  <a:srgbClr val="FF0000"/>
                </a:solidFill>
                <a:latin typeface="Avenir Book"/>
                <a:cs typeface="Avenir Book"/>
              </a:rPr>
              <a:t> </a:t>
            </a:r>
            <a:r>
              <a:rPr lang="en-US" sz="2400" dirty="0" smtClean="0">
                <a:latin typeface="Avenir Book"/>
                <a:cs typeface="Avenir Book"/>
              </a:rPr>
              <a:t>distance </a:t>
            </a:r>
            <a:r>
              <a:rPr lang="en-US" sz="2400" dirty="0">
                <a:latin typeface="Avenir Book"/>
                <a:cs typeface="Avenir Book"/>
              </a:rPr>
              <a:t>education </a:t>
            </a:r>
            <a:r>
              <a:rPr lang="en-US" sz="2400" dirty="0" smtClean="0">
                <a:latin typeface="Avenir Book"/>
                <a:cs typeface="Avenir Book"/>
              </a:rPr>
              <a:t>programs by supporting students online.</a:t>
            </a:r>
            <a:endParaRPr lang="en-US" sz="2400" dirty="0">
              <a:latin typeface="Avenir Book"/>
              <a:cs typeface="Avenir Book"/>
            </a:endParaRPr>
          </a:p>
          <a:p>
            <a:pPr algn="ctr"/>
            <a:endParaRPr lang="en-US" sz="2400" dirty="0">
              <a:latin typeface="Avenir Book"/>
              <a:cs typeface="Avenir Boo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1500"/>
          <a:stretch/>
        </p:blipFill>
        <p:spPr>
          <a:xfrm>
            <a:off x="2166971" y="3522874"/>
            <a:ext cx="3267880" cy="280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3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284" y="939719"/>
            <a:ext cx="799603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venir Book"/>
                <a:cs typeface="Avenir Book"/>
              </a:rPr>
              <a:t> ONLINE STUDENT SERVICES</a:t>
            </a:r>
            <a:endParaRPr lang="en-US" sz="2800" b="1" dirty="0" smtClean="0">
              <a:latin typeface="Avenir Book"/>
              <a:cs typeface="Avenir Book"/>
            </a:endParaRPr>
          </a:p>
          <a:p>
            <a:pPr algn="ctr"/>
            <a:endParaRPr lang="en-US" sz="2800" b="1" dirty="0">
              <a:latin typeface="Avenir Book"/>
              <a:cs typeface="Avenir Book"/>
            </a:endParaRPr>
          </a:p>
          <a:p>
            <a:r>
              <a:rPr lang="en-US" sz="2400" dirty="0" smtClean="0">
                <a:cs typeface="Avenir Book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76284" y="2097355"/>
            <a:ext cx="840759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latin typeface="Avenir Book"/>
              <a:cs typeface="Avenir Book"/>
            </a:endParaRPr>
          </a:p>
          <a:p>
            <a:pPr algn="ctr"/>
            <a:r>
              <a:rPr lang="en-US" sz="2800" b="1" dirty="0">
                <a:latin typeface="Avenir Book"/>
                <a:cs typeface="Avenir Book"/>
              </a:rPr>
              <a:t>What do </a:t>
            </a:r>
            <a:r>
              <a:rPr lang="en-US" sz="4000" b="1" dirty="0" smtClean="0">
                <a:solidFill>
                  <a:srgbClr val="800000"/>
                </a:solidFill>
                <a:latin typeface="Avenir Book"/>
                <a:cs typeface="Avenir Book"/>
              </a:rPr>
              <a:t>YOU</a:t>
            </a:r>
            <a:r>
              <a:rPr lang="en-US" sz="4000" b="1" dirty="0" smtClean="0">
                <a:latin typeface="Avenir Book"/>
                <a:cs typeface="Avenir Book"/>
              </a:rPr>
              <a:t> </a:t>
            </a:r>
            <a:r>
              <a:rPr lang="en-US" sz="2800" dirty="0" smtClean="0">
                <a:latin typeface="Avenir Book"/>
                <a:cs typeface="Avenir Book"/>
              </a:rPr>
              <a:t>currently</a:t>
            </a:r>
            <a:r>
              <a:rPr lang="en-US" sz="2800" b="1" dirty="0" smtClean="0">
                <a:latin typeface="Avenir Book"/>
                <a:cs typeface="Avenir Book"/>
              </a:rPr>
              <a:t> offer?</a:t>
            </a:r>
            <a:endParaRPr lang="en-US" sz="2800" b="1" dirty="0">
              <a:latin typeface="Avenir Book"/>
              <a:cs typeface="Avenir Book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204" y="3082240"/>
            <a:ext cx="38100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1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2800" y="1076196"/>
            <a:ext cx="771848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latin typeface="Avenir Book"/>
              <a:cs typeface="Avenir Book"/>
            </a:endParaRPr>
          </a:p>
          <a:p>
            <a:pPr algn="ctr"/>
            <a:r>
              <a:rPr lang="en-US" sz="4000" b="1" dirty="0" smtClean="0">
                <a:latin typeface="Avenir Book"/>
                <a:cs typeface="Avenir Book"/>
              </a:rPr>
              <a:t>ACCESS SERVICES ONLINE</a:t>
            </a:r>
          </a:p>
          <a:p>
            <a:pPr algn="ctr"/>
            <a:endParaRPr lang="en-US" sz="2000" dirty="0" smtClean="0">
              <a:latin typeface="Avenir Book"/>
              <a:cs typeface="Avenir Book"/>
            </a:endParaRPr>
          </a:p>
          <a:p>
            <a:endParaRPr lang="en-US" sz="2000" dirty="0" smtClean="0">
              <a:latin typeface="Avenir Book"/>
              <a:cs typeface="Avenir Book"/>
            </a:endParaRPr>
          </a:p>
          <a:p>
            <a:r>
              <a:rPr lang="en-US" sz="2000" dirty="0">
                <a:latin typeface="Avenir Book"/>
                <a:cs typeface="Avenir Book"/>
              </a:rPr>
              <a:t>Application</a:t>
            </a:r>
          </a:p>
          <a:p>
            <a:r>
              <a:rPr lang="en-US" sz="2000" dirty="0">
                <a:latin typeface="Avenir Book"/>
                <a:cs typeface="Avenir Book"/>
              </a:rPr>
              <a:t>Assessment</a:t>
            </a:r>
          </a:p>
          <a:p>
            <a:r>
              <a:rPr lang="en-US" sz="2000" dirty="0" smtClean="0">
                <a:latin typeface="Avenir Book"/>
                <a:cs typeface="Avenir Book"/>
              </a:rPr>
              <a:t>Orientation</a:t>
            </a:r>
          </a:p>
          <a:p>
            <a:r>
              <a:rPr lang="en-US" sz="2000" dirty="0" smtClean="0">
                <a:latin typeface="Avenir Book"/>
                <a:cs typeface="Avenir Book"/>
              </a:rPr>
              <a:t>Financial Aid</a:t>
            </a:r>
          </a:p>
          <a:p>
            <a:r>
              <a:rPr lang="en-US" sz="2000" dirty="0" smtClean="0">
                <a:latin typeface="Avenir Book"/>
                <a:cs typeface="Avenir Book"/>
              </a:rPr>
              <a:t>Registration</a:t>
            </a:r>
          </a:p>
          <a:p>
            <a:r>
              <a:rPr lang="en-US" sz="2000" dirty="0" err="1" smtClean="0">
                <a:latin typeface="Avenir Book"/>
                <a:cs typeface="Avenir Book"/>
              </a:rPr>
              <a:t>eTranscripts</a:t>
            </a:r>
            <a:endParaRPr lang="en-US" sz="2000" dirty="0" smtClean="0">
              <a:latin typeface="Avenir Book"/>
              <a:cs typeface="Avenir Book"/>
            </a:endParaRPr>
          </a:p>
          <a:p>
            <a:endParaRPr lang="en-US" sz="2000" dirty="0" smtClean="0">
              <a:latin typeface="Avenir Book"/>
              <a:cs typeface="Avenir Book"/>
            </a:endParaRPr>
          </a:p>
          <a:p>
            <a:r>
              <a:rPr lang="en-US" sz="2000" dirty="0" smtClean="0">
                <a:latin typeface="Avenir Book"/>
                <a:cs typeface="Avenir Book"/>
              </a:rPr>
              <a:t>Other?</a:t>
            </a:r>
          </a:p>
          <a:p>
            <a:endParaRPr lang="en-US" sz="2000" dirty="0">
              <a:latin typeface="Avenir Book"/>
              <a:cs typeface="Avenir Book"/>
            </a:endParaRPr>
          </a:p>
          <a:p>
            <a:r>
              <a:rPr lang="en-US" sz="2400" dirty="0" smtClean="0">
                <a:cs typeface="Avenir Book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755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2800" y="243268"/>
            <a:ext cx="771848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latin typeface="Avenir Book"/>
              <a:cs typeface="Avenir Book"/>
            </a:endParaRPr>
          </a:p>
          <a:p>
            <a:pPr algn="ctr"/>
            <a:r>
              <a:rPr lang="en-US" sz="4000" b="1" dirty="0" smtClean="0">
                <a:latin typeface="Avenir Book"/>
                <a:cs typeface="Avenir Book"/>
              </a:rPr>
              <a:t>SUCCESS SERVICES ONLINE</a:t>
            </a:r>
          </a:p>
          <a:p>
            <a:endParaRPr lang="en-US" sz="2000" dirty="0" smtClean="0">
              <a:latin typeface="Avenir Book"/>
              <a:cs typeface="Avenir Book"/>
            </a:endParaRPr>
          </a:p>
          <a:p>
            <a:r>
              <a:rPr lang="en-US" sz="2000" dirty="0" smtClean="0">
                <a:latin typeface="Avenir Book"/>
                <a:cs typeface="Avenir Book"/>
              </a:rPr>
              <a:t>Tutoring?</a:t>
            </a:r>
          </a:p>
          <a:p>
            <a:r>
              <a:rPr lang="en-US" sz="2000" dirty="0" smtClean="0">
                <a:latin typeface="Avenir Book"/>
                <a:cs typeface="Avenir Book"/>
              </a:rPr>
              <a:t>Library Services?</a:t>
            </a:r>
          </a:p>
          <a:p>
            <a:r>
              <a:rPr lang="en-US" sz="2000" dirty="0" smtClean="0">
                <a:latin typeface="Avenir Book"/>
                <a:cs typeface="Avenir Book"/>
              </a:rPr>
              <a:t>Counseling?</a:t>
            </a:r>
          </a:p>
          <a:p>
            <a:r>
              <a:rPr lang="en-US" sz="2000" dirty="0" smtClean="0">
                <a:latin typeface="Avenir Book"/>
                <a:cs typeface="Avenir Book"/>
              </a:rPr>
              <a:t>Early Alert?</a:t>
            </a:r>
          </a:p>
          <a:p>
            <a:r>
              <a:rPr lang="en-US" sz="2000" dirty="0" smtClean="0">
                <a:latin typeface="Avenir Book"/>
                <a:cs typeface="Avenir Book"/>
              </a:rPr>
              <a:t>Online Bookstore?</a:t>
            </a:r>
          </a:p>
          <a:p>
            <a:r>
              <a:rPr lang="en-US" sz="2000" dirty="0" smtClean="0">
                <a:latin typeface="Avenir Book"/>
                <a:cs typeface="Avenir Book"/>
              </a:rPr>
              <a:t>Online DSPS processes?</a:t>
            </a:r>
          </a:p>
          <a:p>
            <a:r>
              <a:rPr lang="en-US" sz="2000" dirty="0" smtClean="0">
                <a:latin typeface="Avenir Book"/>
                <a:cs typeface="Avenir Book"/>
              </a:rPr>
              <a:t>Other?</a:t>
            </a:r>
            <a:endParaRPr lang="en-US" sz="2000" dirty="0">
              <a:latin typeface="Avenir Book"/>
              <a:cs typeface="Avenir Book"/>
            </a:endParaRPr>
          </a:p>
          <a:p>
            <a:endParaRPr lang="en-US" sz="2000" dirty="0" smtClean="0">
              <a:latin typeface="Avenir Book"/>
              <a:cs typeface="Avenir Book"/>
            </a:endParaRPr>
          </a:p>
          <a:p>
            <a:endParaRPr lang="en-US" sz="2000" dirty="0">
              <a:latin typeface="Avenir Book"/>
              <a:cs typeface="Avenir Book"/>
            </a:endParaRPr>
          </a:p>
          <a:p>
            <a:r>
              <a:rPr lang="en-US" sz="2400" dirty="0" smtClean="0">
                <a:cs typeface="Avenir Book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7979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1812" y="671772"/>
            <a:ext cx="85697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venir Book"/>
                <a:cs typeface="Avenir Book"/>
              </a:rPr>
              <a:t>OEI ONLINE STUDENT SERVICES</a:t>
            </a:r>
          </a:p>
          <a:p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1006231" y="1538726"/>
            <a:ext cx="76126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venir Book"/>
                <a:cs typeface="Avenir Book"/>
              </a:rPr>
              <a:t>Online Student </a:t>
            </a:r>
            <a:r>
              <a:rPr lang="en-US" sz="2400" dirty="0" smtClean="0">
                <a:latin typeface="Avenir Book"/>
                <a:cs typeface="Avenir Book"/>
              </a:rPr>
              <a:t>Readiness</a:t>
            </a:r>
          </a:p>
          <a:p>
            <a:r>
              <a:rPr lang="en-US" sz="2400" dirty="0" smtClean="0">
                <a:latin typeface="Avenir Book"/>
                <a:cs typeface="Avenir Book"/>
              </a:rPr>
              <a:t>Online Counseling</a:t>
            </a:r>
          </a:p>
          <a:p>
            <a:r>
              <a:rPr lang="en-US" sz="2400" dirty="0" smtClean="0">
                <a:latin typeface="Avenir Book"/>
                <a:cs typeface="Avenir Book"/>
              </a:rPr>
              <a:t>Online Tutoring</a:t>
            </a:r>
          </a:p>
          <a:p>
            <a:r>
              <a:rPr lang="en-US" sz="2400" dirty="0">
                <a:latin typeface="Avenir Book"/>
                <a:cs typeface="Avenir Book"/>
              </a:rPr>
              <a:t>Accessibility Standards</a:t>
            </a:r>
          </a:p>
          <a:p>
            <a:endParaRPr lang="en-US" dirty="0" smtClean="0">
              <a:latin typeface="Avenir Book"/>
              <a:cs typeface="Avenir Book"/>
            </a:endParaRPr>
          </a:p>
          <a:p>
            <a:endParaRPr lang="en-US" dirty="0">
              <a:latin typeface="Avenir Book"/>
              <a:cs typeface="Avenir Book"/>
            </a:endParaRPr>
          </a:p>
          <a:p>
            <a:r>
              <a:rPr lang="en-US" sz="2000" dirty="0">
                <a:latin typeface="Avenir Book"/>
                <a:cs typeface="Avenir Book"/>
              </a:rPr>
              <a:t>Online Student Equity Resources</a:t>
            </a:r>
          </a:p>
          <a:p>
            <a:r>
              <a:rPr lang="en-US" sz="2000" dirty="0" smtClean="0">
                <a:latin typeface="Avenir Book"/>
                <a:cs typeface="Avenir Book"/>
              </a:rPr>
              <a:t>Online Student Peer Community</a:t>
            </a:r>
          </a:p>
          <a:p>
            <a:r>
              <a:rPr lang="en-US" sz="2000" dirty="0" smtClean="0">
                <a:latin typeface="Avenir Book"/>
                <a:cs typeface="Avenir Book"/>
              </a:rPr>
              <a:t>Online Library Services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006231" y="3068411"/>
            <a:ext cx="72905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1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2&quot;/&gt;&lt;/object&gt;&lt;object type=&quot;3&quot; unique_id=&quot;10004&quot;&gt;&lt;property id=&quot;20148&quot; value=&quot;5&quot;/&gt;&lt;property id=&quot;20300&quot; value=&quot;Slide 2&quot;/&gt;&lt;property id=&quot;20307&quot; value=&quot;267&quot;/&gt;&lt;/object&gt;&lt;object type=&quot;3&quot; unique_id=&quot;10005&quot;&gt;&lt;property id=&quot;20148&quot; value=&quot;5&quot;/&gt;&lt;property id=&quot;20300&quot; value=&quot;Slide 3&quot;/&gt;&lt;property id=&quot;20307&quot; value=&quot;297&quot;/&gt;&lt;/object&gt;&lt;object type=&quot;3&quot; unique_id=&quot;10006&quot;&gt;&lt;property id=&quot;20148&quot; value=&quot;5&quot;/&gt;&lt;property id=&quot;20300&quot; value=&quot;Slide 4&quot;/&gt;&lt;property id=&quot;20307&quot; value=&quot;289&quot;/&gt;&lt;/object&gt;&lt;object type=&quot;3&quot; unique_id=&quot;10007&quot;&gt;&lt;property id=&quot;20148&quot; value=&quot;5&quot;/&gt;&lt;property id=&quot;20300&quot; value=&quot;Slide 5 - &amp;quot;WHY OCN?&amp;quot;&quot;/&gt;&lt;property id=&quot;20307&quot; value=&quot;302&quot;/&gt;&lt;/object&gt;&lt;object type=&quot;3&quot; unique_id=&quot;10008&quot;&gt;&lt;property id=&quot;20148&quot; value=&quot;5&quot;/&gt;&lt;property id=&quot;20300&quot; value=&quot;Slide 6&quot;/&gt;&lt;property id=&quot;20307&quot; value=&quot;311&quot;/&gt;&lt;/object&gt;&lt;object type=&quot;3&quot; unique_id=&quot;10009&quot;&gt;&lt;property id=&quot;20148&quot; value=&quot;5&quot;/&gt;&lt;property id=&quot;20300&quot; value=&quot;Slide 7&quot;/&gt;&lt;property id=&quot;20307&quot; value=&quot;304&quot;/&gt;&lt;/object&gt;&lt;object type=&quot;3&quot; unique_id=&quot;10010&quot;&gt;&lt;property id=&quot;20148&quot; value=&quot;5&quot;/&gt;&lt;property id=&quot;20300&quot; value=&quot;Slide 8&quot;/&gt;&lt;property id=&quot;20307&quot; value=&quot;308&quot;/&gt;&lt;/object&gt;&lt;object type=&quot;3&quot; unique_id=&quot;10011&quot;&gt;&lt;property id=&quot;20148&quot; value=&quot;5&quot;/&gt;&lt;property id=&quot;20300&quot; value=&quot;Slide 9&quot;/&gt;&lt;property id=&quot;20307&quot; value=&quot;305&quot;/&gt;&lt;/object&gt;&lt;object type=&quot;3&quot; unique_id=&quot;10012&quot;&gt;&lt;property id=&quot;20148&quot; value=&quot;5&quot;/&gt;&lt;property id=&quot;20300&quot; value=&quot;Slide 10&quot;/&gt;&lt;property id=&quot;20307&quot; value=&quot;307&quot;/&gt;&lt;/object&gt;&lt;object type=&quot;3&quot; unique_id=&quot;10013&quot;&gt;&lt;property id=&quot;20148&quot; value=&quot;5&quot;/&gt;&lt;property id=&quot;20300&quot; value=&quot;Slide 11&quot;/&gt;&lt;property id=&quot;20307&quot; value=&quot;310&quot;/&gt;&lt;/object&gt;&lt;object type=&quot;3&quot; unique_id=&quot;10014&quot;&gt;&lt;property id=&quot;20148&quot; value=&quot;5&quot;/&gt;&lt;property id=&quot;20300&quot; value=&quot;Slide 12&quot;/&gt;&lt;property id=&quot;20307&quot; value=&quot;309&quot;/&gt;&lt;/object&gt;&lt;object type=&quot;3&quot; unique_id=&quot;10015&quot;&gt;&lt;property id=&quot;20148&quot; value=&quot;5&quot;/&gt;&lt;property id=&quot;20300&quot; value=&quot;Slide 13&quot;/&gt;&lt;property id=&quot;20307&quot; value=&quot;303&quot;/&gt;&lt;/object&gt;&lt;object type=&quot;3&quot; unique_id=&quot;10016&quot;&gt;&lt;property id=&quot;20148&quot; value=&quot;5&quot;/&gt;&lt;property id=&quot;20300&quot; value=&quot;Slide 14&quot;/&gt;&lt;property id=&quot;20307&quot; value=&quot;287&quot;/&gt;&lt;/object&gt;&lt;object type=&quot;3&quot; unique_id=&quot;10017&quot;&gt;&lt;property id=&quot;20148&quot; value=&quot;5&quot;/&gt;&lt;property id=&quot;20300&quot; value=&quot;Slide 15&quot;/&gt;&lt;property id=&quot;20307&quot; value=&quot;300&quot;/&gt;&lt;/object&gt;&lt;object type=&quot;3&quot; unique_id=&quot;10018&quot;&gt;&lt;property id=&quot;20148&quot; value=&quot;5&quot;/&gt;&lt;property id=&quot;20300&quot; value=&quot;Slide 16&quot;/&gt;&lt;property id=&quot;20307&quot; value=&quot;306&quot;/&gt;&lt;/object&gt;&lt;object type=&quot;3&quot; unique_id=&quot;10019&quot;&gt;&lt;property id=&quot;20148&quot; value=&quot;5&quot;/&gt;&lt;property id=&quot;20300&quot; value=&quot;Slide 17&quot;/&gt;&lt;property id=&quot;20307&quot; value=&quot;312&quot;/&gt;&lt;/object&gt;&lt;object type=&quot;3&quot; unique_id=&quot;10020&quot;&gt;&lt;property id=&quot;20148&quot; value=&quot;5&quot;/&gt;&lt;property id=&quot;20300&quot; value=&quot;Slide 18&quot;/&gt;&lt;property id=&quot;20307&quot; value=&quot;295&quot;/&gt;&lt;/object&gt;&lt;object type=&quot;3&quot; unique_id=&quot;10381&quot;&gt;&lt;property id=&quot;20148&quot; value=&quot;5&quot;/&gt;&lt;property id=&quot;20300&quot; value=&quot;Slide 19&quot;/&gt;&lt;property id=&quot;20307&quot; value=&quot;313&quot;/&gt;&lt;/object&gt;&lt;/object&gt;&lt;object type=&quot;8&quot; unique_id=&quot;100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12477</TotalTime>
  <Words>1060</Words>
  <Application>Microsoft Macintosh PowerPoint</Application>
  <PresentationFormat>On-screen Show (4:3)</PresentationFormat>
  <Paragraphs>259</Paragraphs>
  <Slides>27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Online Student Services  Raising the Bar Bonnie Peters Chief Student Services Officer (CSSO) Online Education Initiative  </vt:lpstr>
      <vt:lpstr>PowerPoint Presentation</vt:lpstr>
      <vt:lpstr>PowerPoint Presentation</vt:lpstr>
      <vt:lpstr>PowerPoint Presentation</vt:lpstr>
      <vt:lpstr>  WHAT OEI OFFERS STUDENT SERVICES</vt:lpstr>
      <vt:lpstr>PowerPoint Presentation</vt:lpstr>
      <vt:lpstr>PowerPoint Presentation</vt:lpstr>
      <vt:lpstr>PowerPoint Presentation</vt:lpstr>
      <vt:lpstr>PowerPoint Presentation</vt:lpstr>
      <vt:lpstr>Challenging Resources to Digitize </vt:lpstr>
      <vt:lpstr>PowerPoint Presentation</vt:lpstr>
      <vt:lpstr>QUEST PROGRAM</vt:lpstr>
      <vt:lpstr>ONLINE EQUITY GOALS</vt:lpstr>
      <vt:lpstr>ONLINE STUDENT 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PLATFORM TRAINING</vt:lpstr>
      <vt:lpstr>PowerPoint Presentation</vt:lpstr>
      <vt:lpstr>THE FUTURE The 1- Stop Online Student Support Center</vt:lpstr>
      <vt:lpstr>THE FUTURE The 1- Stop Online Student Support Center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FHDA FHDA</dc:creator>
  <cp:lastModifiedBy>FHDA FHDA</cp:lastModifiedBy>
  <cp:revision>215</cp:revision>
  <dcterms:created xsi:type="dcterms:W3CDTF">2015-11-12T17:45:13Z</dcterms:created>
  <dcterms:modified xsi:type="dcterms:W3CDTF">2016-07-28T05:46:27Z</dcterms:modified>
</cp:coreProperties>
</file>